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9" r:id="rId5"/>
    <p:sldMasterId id="2147483739" r:id="rId6"/>
    <p:sldMasterId id="2147483819" r:id="rId7"/>
    <p:sldMasterId id="2147483837" r:id="rId8"/>
    <p:sldMasterId id="2147483874" r:id="rId9"/>
    <p:sldMasterId id="2147483897" r:id="rId10"/>
    <p:sldMasterId id="2147483918" r:id="rId11"/>
    <p:sldMasterId id="2147483930" r:id="rId12"/>
    <p:sldMasterId id="2147483958" r:id="rId13"/>
    <p:sldMasterId id="2147483973" r:id="rId14"/>
  </p:sldMasterIdLst>
  <p:notesMasterIdLst>
    <p:notesMasterId r:id="rId121"/>
  </p:notesMasterIdLst>
  <p:handoutMasterIdLst>
    <p:handoutMasterId r:id="rId122"/>
  </p:handoutMasterIdLst>
  <p:sldIdLst>
    <p:sldId id="2076136726" r:id="rId15"/>
    <p:sldId id="2076136727" r:id="rId16"/>
    <p:sldId id="2076136660" r:id="rId17"/>
    <p:sldId id="2076136661" r:id="rId18"/>
    <p:sldId id="2076136626" r:id="rId19"/>
    <p:sldId id="2076136655" r:id="rId20"/>
    <p:sldId id="2076136768" r:id="rId21"/>
    <p:sldId id="2076136866" r:id="rId22"/>
    <p:sldId id="2076136867" r:id="rId23"/>
    <p:sldId id="2076136868" r:id="rId24"/>
    <p:sldId id="2076136869" r:id="rId25"/>
    <p:sldId id="2076136870" r:id="rId26"/>
    <p:sldId id="2076136891" r:id="rId27"/>
    <p:sldId id="2076136892" r:id="rId28"/>
    <p:sldId id="2076136884" r:id="rId29"/>
    <p:sldId id="2076136885" r:id="rId30"/>
    <p:sldId id="2076136886" r:id="rId31"/>
    <p:sldId id="2076136887" r:id="rId32"/>
    <p:sldId id="2076136893" r:id="rId33"/>
    <p:sldId id="2076136871" r:id="rId34"/>
    <p:sldId id="2076136872" r:id="rId35"/>
    <p:sldId id="2076136895" r:id="rId36"/>
    <p:sldId id="2076136894" r:id="rId37"/>
    <p:sldId id="2076136874" r:id="rId38"/>
    <p:sldId id="2076136875" r:id="rId39"/>
    <p:sldId id="2076136876" r:id="rId40"/>
    <p:sldId id="2076136877" r:id="rId41"/>
    <p:sldId id="2076136878" r:id="rId42"/>
    <p:sldId id="2076136879" r:id="rId43"/>
    <p:sldId id="2076136880" r:id="rId44"/>
    <p:sldId id="2076136881" r:id="rId45"/>
    <p:sldId id="2076136882" r:id="rId46"/>
    <p:sldId id="2076136883" r:id="rId47"/>
    <p:sldId id="2076136897" r:id="rId48"/>
    <p:sldId id="2076136896" r:id="rId49"/>
    <p:sldId id="2076136888" r:id="rId50"/>
    <p:sldId id="2076136889" r:id="rId51"/>
    <p:sldId id="2076136890" r:id="rId52"/>
    <p:sldId id="2076136730" r:id="rId53"/>
    <p:sldId id="2076136865" r:id="rId54"/>
    <p:sldId id="2076136898" r:id="rId55"/>
    <p:sldId id="2076136899" r:id="rId56"/>
    <p:sldId id="2076136900" r:id="rId57"/>
    <p:sldId id="2076136901" r:id="rId58"/>
    <p:sldId id="2076136902" r:id="rId59"/>
    <p:sldId id="2076136903" r:id="rId60"/>
    <p:sldId id="2076136920" r:id="rId61"/>
    <p:sldId id="2076136921" r:id="rId62"/>
    <p:sldId id="2076136904" r:id="rId63"/>
    <p:sldId id="2076136906" r:id="rId64"/>
    <p:sldId id="2076136907" r:id="rId65"/>
    <p:sldId id="2076136923" r:id="rId66"/>
    <p:sldId id="2076136908" r:id="rId67"/>
    <p:sldId id="2076136909" r:id="rId68"/>
    <p:sldId id="2076136910" r:id="rId69"/>
    <p:sldId id="2076136911" r:id="rId70"/>
    <p:sldId id="2076136912" r:id="rId71"/>
    <p:sldId id="2076136913" r:id="rId72"/>
    <p:sldId id="2076136914" r:id="rId73"/>
    <p:sldId id="2076136915" r:id="rId74"/>
    <p:sldId id="2076136924" r:id="rId75"/>
    <p:sldId id="2076136916" r:id="rId76"/>
    <p:sldId id="2076136917" r:id="rId77"/>
    <p:sldId id="2076136918" r:id="rId78"/>
    <p:sldId id="2076136919" r:id="rId79"/>
    <p:sldId id="2076136926" r:id="rId80"/>
    <p:sldId id="2076136927" r:id="rId81"/>
    <p:sldId id="2076136928" r:id="rId82"/>
    <p:sldId id="2076136929" r:id="rId83"/>
    <p:sldId id="2076136930" r:id="rId84"/>
    <p:sldId id="2076136931" r:id="rId85"/>
    <p:sldId id="2076136932" r:id="rId86"/>
    <p:sldId id="2076136933" r:id="rId87"/>
    <p:sldId id="2076136934" r:id="rId88"/>
    <p:sldId id="2076136935" r:id="rId89"/>
    <p:sldId id="2076136936" r:id="rId90"/>
    <p:sldId id="2076136937" r:id="rId91"/>
    <p:sldId id="2076136938" r:id="rId92"/>
    <p:sldId id="2076136939" r:id="rId93"/>
    <p:sldId id="2076136940" r:id="rId94"/>
    <p:sldId id="2076136941" r:id="rId95"/>
    <p:sldId id="2076136942" r:id="rId96"/>
    <p:sldId id="2076136943" r:id="rId97"/>
    <p:sldId id="2076136945" r:id="rId98"/>
    <p:sldId id="2076136947" r:id="rId99"/>
    <p:sldId id="2076136948" r:id="rId100"/>
    <p:sldId id="2076136950" r:id="rId101"/>
    <p:sldId id="2076136951" r:id="rId102"/>
    <p:sldId id="2076136952" r:id="rId103"/>
    <p:sldId id="2076136953" r:id="rId104"/>
    <p:sldId id="2076136968" r:id="rId105"/>
    <p:sldId id="2076136954" r:id="rId106"/>
    <p:sldId id="2076136955" r:id="rId107"/>
    <p:sldId id="2076136957" r:id="rId108"/>
    <p:sldId id="2076136958" r:id="rId109"/>
    <p:sldId id="2076136959" r:id="rId110"/>
    <p:sldId id="2076136960" r:id="rId111"/>
    <p:sldId id="2076136961" r:id="rId112"/>
    <p:sldId id="2076136962" r:id="rId113"/>
    <p:sldId id="2076136963" r:id="rId114"/>
    <p:sldId id="2076136964" r:id="rId115"/>
    <p:sldId id="2076136965" r:id="rId116"/>
    <p:sldId id="2076136966" r:id="rId117"/>
    <p:sldId id="2076136967" r:id="rId118"/>
    <p:sldId id="2076136838" r:id="rId119"/>
    <p:sldId id="2076136839"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AE38F0-E2BE-406C-9A38-AEDA6F00D6AC}">
          <p14:sldIdLst>
            <p14:sldId id="2076136726"/>
            <p14:sldId id="2076136727"/>
          </p14:sldIdLst>
        </p14:section>
        <p14:section name="#1 Attendance Management" id="{DF263655-5C5A-4D2F-9C93-CA01CBAD06C6}">
          <p14:sldIdLst>
            <p14:sldId id="2076136660"/>
            <p14:sldId id="2076136661"/>
            <p14:sldId id="2076136626"/>
            <p14:sldId id="2076136655"/>
            <p14:sldId id="2076136768"/>
            <p14:sldId id="2076136866"/>
            <p14:sldId id="2076136867"/>
            <p14:sldId id="2076136868"/>
            <p14:sldId id="2076136869"/>
            <p14:sldId id="2076136870"/>
            <p14:sldId id="2076136891"/>
            <p14:sldId id="2076136892"/>
            <p14:sldId id="2076136884"/>
            <p14:sldId id="2076136885"/>
            <p14:sldId id="2076136886"/>
            <p14:sldId id="2076136887"/>
            <p14:sldId id="2076136893"/>
            <p14:sldId id="2076136871"/>
            <p14:sldId id="2076136872"/>
            <p14:sldId id="2076136895"/>
            <p14:sldId id="2076136894"/>
            <p14:sldId id="2076136874"/>
            <p14:sldId id="2076136875"/>
            <p14:sldId id="2076136876"/>
            <p14:sldId id="2076136877"/>
            <p14:sldId id="2076136878"/>
            <p14:sldId id="2076136879"/>
            <p14:sldId id="2076136880"/>
            <p14:sldId id="2076136881"/>
            <p14:sldId id="2076136882"/>
            <p14:sldId id="2076136883"/>
            <p14:sldId id="2076136897"/>
            <p14:sldId id="2076136896"/>
            <p14:sldId id="2076136888"/>
            <p14:sldId id="2076136889"/>
            <p14:sldId id="2076136890"/>
            <p14:sldId id="2076136730"/>
            <p14:sldId id="2076136865"/>
          </p14:sldIdLst>
        </p14:section>
        <p14:section name="Academic Assistant" id="{62C32CAC-E948-48E9-B4D0-24AD1ACD9709}">
          <p14:sldIdLst>
            <p14:sldId id="2076136898"/>
            <p14:sldId id="2076136899"/>
            <p14:sldId id="2076136900"/>
            <p14:sldId id="2076136901"/>
            <p14:sldId id="2076136902"/>
            <p14:sldId id="2076136903"/>
            <p14:sldId id="2076136920"/>
            <p14:sldId id="2076136921"/>
            <p14:sldId id="2076136904"/>
            <p14:sldId id="2076136906"/>
            <p14:sldId id="2076136907"/>
            <p14:sldId id="2076136923"/>
            <p14:sldId id="2076136908"/>
            <p14:sldId id="2076136909"/>
            <p14:sldId id="2076136910"/>
            <p14:sldId id="2076136911"/>
            <p14:sldId id="2076136912"/>
            <p14:sldId id="2076136913"/>
            <p14:sldId id="2076136914"/>
            <p14:sldId id="2076136915"/>
            <p14:sldId id="2076136924"/>
            <p14:sldId id="2076136916"/>
            <p14:sldId id="2076136917"/>
            <p14:sldId id="2076136918"/>
            <p14:sldId id="2076136919"/>
            <p14:sldId id="2076136926"/>
            <p14:sldId id="2076136927"/>
          </p14:sldIdLst>
        </p14:section>
        <p14:section name="Event Finder" id="{D3927ADE-8DC3-495E-BAB6-817412430EB6}">
          <p14:sldIdLst>
            <p14:sldId id="2076136928"/>
            <p14:sldId id="2076136929"/>
            <p14:sldId id="2076136930"/>
            <p14:sldId id="2076136931"/>
            <p14:sldId id="2076136932"/>
            <p14:sldId id="2076136933"/>
            <p14:sldId id="2076136934"/>
            <p14:sldId id="2076136935"/>
            <p14:sldId id="2076136936"/>
            <p14:sldId id="2076136937"/>
            <p14:sldId id="2076136938"/>
            <p14:sldId id="2076136939"/>
            <p14:sldId id="2076136940"/>
            <p14:sldId id="2076136941"/>
            <p14:sldId id="2076136942"/>
            <p14:sldId id="2076136943"/>
            <p14:sldId id="2076136945"/>
            <p14:sldId id="2076136947"/>
            <p14:sldId id="2076136948"/>
            <p14:sldId id="2076136950"/>
            <p14:sldId id="2076136951"/>
            <p14:sldId id="2076136952"/>
            <p14:sldId id="2076136953"/>
            <p14:sldId id="2076136968"/>
            <p14:sldId id="2076136954"/>
            <p14:sldId id="2076136955"/>
            <p14:sldId id="2076136957"/>
            <p14:sldId id="2076136958"/>
            <p14:sldId id="2076136959"/>
            <p14:sldId id="2076136960"/>
            <p14:sldId id="2076136961"/>
            <p14:sldId id="2076136962"/>
            <p14:sldId id="2076136963"/>
            <p14:sldId id="2076136964"/>
            <p14:sldId id="2076136965"/>
            <p14:sldId id="2076136966"/>
            <p14:sldId id="2076136967"/>
            <p14:sldId id="2076136838"/>
            <p14:sldId id="20761368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FAB120-ECE4-DDAC-76DB-05E7EE69A125}" name="Sathya Raveendran" initials="SR" userId="S::saraveen@microsoft.com::10951c90-5abb-485f-a600-3e47740de26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246"/>
    <a:srgbClr val="E58BAB"/>
    <a:srgbClr val="ECAAC2"/>
    <a:srgbClr val="F2C3D4"/>
    <a:srgbClr val="28272C"/>
    <a:srgbClr val="3A3C57"/>
    <a:srgbClr val="2F3044"/>
    <a:srgbClr val="4172AF"/>
    <a:srgbClr val="E7F1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66D905-F000-437B-B4C7-EA944AEFC130}" v="3" dt="2021-01-08T16:42:32.6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108" y="1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slide" Target="slides/slide98.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slide" Target="slides/slide99.xml"/><Relationship Id="rId118" Type="http://schemas.openxmlformats.org/officeDocument/2006/relationships/slide" Target="slides/slide104.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124" Type="http://schemas.openxmlformats.org/officeDocument/2006/relationships/viewProps" Target="viewProps.xml"/><Relationship Id="rId129" Type="http://schemas.microsoft.com/office/2018/10/relationships/authors" Target="authors.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ya Raveendran" userId="10951c90-5abb-485f-a600-3e47740de266" providerId="ADAL" clId="{4D66D905-F000-437B-B4C7-EA944AEFC130}"/>
    <pc:docChg chg="modSld">
      <pc:chgData name="Sathya Raveendran" userId="10951c90-5abb-485f-a600-3e47740de266" providerId="ADAL" clId="{4D66D905-F000-437B-B4C7-EA944AEFC130}" dt="2021-01-08T16:42:49.688" v="70" actId="20577"/>
      <pc:docMkLst>
        <pc:docMk/>
      </pc:docMkLst>
      <pc:sldChg chg="addSp modSp mod">
        <pc:chgData name="Sathya Raveendran" userId="10951c90-5abb-485f-a600-3e47740de266" providerId="ADAL" clId="{4D66D905-F000-437B-B4C7-EA944AEFC130}" dt="2021-01-08T16:42:49.688" v="70" actId="20577"/>
        <pc:sldMkLst>
          <pc:docMk/>
          <pc:sldMk cId="2581450227" sldId="2076136927"/>
        </pc:sldMkLst>
        <pc:spChg chg="mod">
          <ac:chgData name="Sathya Raveendran" userId="10951c90-5abb-485f-a600-3e47740de266" providerId="ADAL" clId="{4D66D905-F000-437B-B4C7-EA944AEFC130}" dt="2021-01-08T16:41:43.782" v="32" actId="20577"/>
          <ac:spMkLst>
            <pc:docMk/>
            <pc:sldMk cId="2581450227" sldId="2076136927"/>
            <ac:spMk id="28" creationId="{EC54F382-C5EA-4541-85CD-08F61C667D62}"/>
          </ac:spMkLst>
        </pc:spChg>
        <pc:spChg chg="add mod">
          <ac:chgData name="Sathya Raveendran" userId="10951c90-5abb-485f-a600-3e47740de266" providerId="ADAL" clId="{4D66D905-F000-437B-B4C7-EA944AEFC130}" dt="2021-01-08T16:42:49.688" v="70" actId="20577"/>
          <ac:spMkLst>
            <pc:docMk/>
            <pc:sldMk cId="2581450227" sldId="2076136927"/>
            <ac:spMk id="50" creationId="{FE62ED47-F5AC-4A8A-8D26-F22011C6F3FB}"/>
          </ac:spMkLst>
        </pc:spChg>
        <pc:spChg chg="add mod">
          <ac:chgData name="Sathya Raveendran" userId="10951c90-5abb-485f-a600-3e47740de266" providerId="ADAL" clId="{4D66D905-F000-437B-B4C7-EA944AEFC130}" dt="2021-01-08T16:42:45.263" v="62" actId="20577"/>
          <ac:spMkLst>
            <pc:docMk/>
            <pc:sldMk cId="2581450227" sldId="2076136927"/>
            <ac:spMk id="52" creationId="{F142FEBC-7EE3-43FF-A7E7-072C7BD25F39}"/>
          </ac:spMkLst>
        </pc:spChg>
        <pc:spChg chg="mod">
          <ac:chgData name="Sathya Raveendran" userId="10951c90-5abb-485f-a600-3e47740de266" providerId="ADAL" clId="{4D66D905-F000-437B-B4C7-EA944AEFC130}" dt="2021-01-08T16:42:31.747" v="46" actId="1076"/>
          <ac:spMkLst>
            <pc:docMk/>
            <pc:sldMk cId="2581450227" sldId="2076136927"/>
            <ac:spMk id="53" creationId="{4747217B-5AA6-4403-9FEF-2783CA836619}"/>
          </ac:spMkLst>
        </pc:spChg>
        <pc:spChg chg="mod">
          <ac:chgData name="Sathya Raveendran" userId="10951c90-5abb-485f-a600-3e47740de266" providerId="ADAL" clId="{4D66D905-F000-437B-B4C7-EA944AEFC130}" dt="2021-01-08T16:42:00.044" v="36" actId="14100"/>
          <ac:spMkLst>
            <pc:docMk/>
            <pc:sldMk cId="2581450227" sldId="2076136927"/>
            <ac:spMk id="172" creationId="{B91E9EA9-F3B0-4946-9F47-8007D1858BC7}"/>
          </ac:spMkLst>
        </pc:spChg>
        <pc:picChg chg="add mod">
          <ac:chgData name="Sathya Raveendran" userId="10951c90-5abb-485f-a600-3e47740de266" providerId="ADAL" clId="{4D66D905-F000-437B-B4C7-EA944AEFC130}" dt="2021-01-08T16:42:10.375" v="37" actId="1076"/>
          <ac:picMkLst>
            <pc:docMk/>
            <pc:sldMk cId="2581450227" sldId="2076136927"/>
            <ac:picMk id="47" creationId="{53EFB558-AF5A-42F3-B935-ED970256BB28}"/>
          </ac:picMkLst>
        </pc:picChg>
        <pc:cxnChg chg="add mod">
          <ac:chgData name="Sathya Raveendran" userId="10951c90-5abb-485f-a600-3e47740de266" providerId="ADAL" clId="{4D66D905-F000-437B-B4C7-EA944AEFC130}" dt="2021-01-08T16:42:26.010" v="45" actId="14100"/>
          <ac:cxnSpMkLst>
            <pc:docMk/>
            <pc:sldMk cId="2581450227" sldId="2076136927"/>
            <ac:cxnSpMk id="51" creationId="{C4EFFE16-6F56-43F6-A3C1-A44201E17853}"/>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02E853-D2C9-6641-AAA0-9BF70C0172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23A853-549D-DA4F-BC5A-BA8038A69A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9DDF62-029C-9148-A4E6-37DC7E8F417C}" type="datetimeFigureOut">
              <a:rPr lang="en-US" smtClean="0"/>
              <a:t>1/18/2021</a:t>
            </a:fld>
            <a:endParaRPr lang="en-US"/>
          </a:p>
        </p:txBody>
      </p:sp>
      <p:sp>
        <p:nvSpPr>
          <p:cNvPr id="4" name="Footer Placeholder 3">
            <a:extLst>
              <a:ext uri="{FF2B5EF4-FFF2-40B4-BE49-F238E27FC236}">
                <a16:creationId xmlns:a16="http://schemas.microsoft.com/office/drawing/2014/main" id="{CAF7F322-0135-3B44-871E-AFA8AE8ED5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5BCA6-6074-8B48-B1C4-D00C1E21D9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8FABA7-5842-4B46-8F5C-1054290CAE0B}" type="slidenum">
              <a:rPr lang="en-US" smtClean="0"/>
              <a:t>‹#›</a:t>
            </a:fld>
            <a:endParaRPr lang="en-US"/>
          </a:p>
        </p:txBody>
      </p:sp>
    </p:spTree>
    <p:extLst>
      <p:ext uri="{BB962C8B-B14F-4D97-AF65-F5344CB8AC3E}">
        <p14:creationId xmlns:p14="http://schemas.microsoft.com/office/powerpoint/2010/main" val="3934831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6E58A-63DF-4CA4-AB9F-180D5451EA5C}"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167B8-44AD-4697-B0C3-60D2F8F6934A}" type="slidenum">
              <a:rPr lang="en-US" smtClean="0"/>
              <a:t>‹#›</a:t>
            </a:fld>
            <a:endParaRPr lang="en-US"/>
          </a:p>
        </p:txBody>
      </p:sp>
    </p:spTree>
    <p:extLst>
      <p:ext uri="{BB962C8B-B14F-4D97-AF65-F5344CB8AC3E}">
        <p14:creationId xmlns:p14="http://schemas.microsoft.com/office/powerpoint/2010/main" val="371499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8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15</a:t>
            </a:fld>
            <a:endParaRPr lang="en-US"/>
          </a:p>
        </p:txBody>
      </p:sp>
    </p:spTree>
    <p:extLst>
      <p:ext uri="{BB962C8B-B14F-4D97-AF65-F5344CB8AC3E}">
        <p14:creationId xmlns:p14="http://schemas.microsoft.com/office/powerpoint/2010/main" val="3299984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16</a:t>
            </a:fld>
            <a:endParaRPr lang="en-US"/>
          </a:p>
        </p:txBody>
      </p:sp>
    </p:spTree>
    <p:extLst>
      <p:ext uri="{BB962C8B-B14F-4D97-AF65-F5344CB8AC3E}">
        <p14:creationId xmlns:p14="http://schemas.microsoft.com/office/powerpoint/2010/main" val="892606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17</a:t>
            </a:fld>
            <a:endParaRPr lang="en-US"/>
          </a:p>
        </p:txBody>
      </p:sp>
    </p:spTree>
    <p:extLst>
      <p:ext uri="{BB962C8B-B14F-4D97-AF65-F5344CB8AC3E}">
        <p14:creationId xmlns:p14="http://schemas.microsoft.com/office/powerpoint/2010/main" val="552714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18</a:t>
            </a:fld>
            <a:endParaRPr lang="en-US"/>
          </a:p>
        </p:txBody>
      </p:sp>
    </p:spTree>
    <p:extLst>
      <p:ext uri="{BB962C8B-B14F-4D97-AF65-F5344CB8AC3E}">
        <p14:creationId xmlns:p14="http://schemas.microsoft.com/office/powerpoint/2010/main" val="3146827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20</a:t>
            </a:fld>
            <a:endParaRPr lang="en-US"/>
          </a:p>
        </p:txBody>
      </p:sp>
    </p:spTree>
    <p:extLst>
      <p:ext uri="{BB962C8B-B14F-4D97-AF65-F5344CB8AC3E}">
        <p14:creationId xmlns:p14="http://schemas.microsoft.com/office/powerpoint/2010/main" val="3263032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21</a:t>
            </a:fld>
            <a:endParaRPr lang="en-US"/>
          </a:p>
        </p:txBody>
      </p:sp>
    </p:spTree>
    <p:extLst>
      <p:ext uri="{BB962C8B-B14F-4D97-AF65-F5344CB8AC3E}">
        <p14:creationId xmlns:p14="http://schemas.microsoft.com/office/powerpoint/2010/main" val="1525599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24</a:t>
            </a:fld>
            <a:endParaRPr lang="en-US"/>
          </a:p>
        </p:txBody>
      </p:sp>
    </p:spTree>
    <p:extLst>
      <p:ext uri="{BB962C8B-B14F-4D97-AF65-F5344CB8AC3E}">
        <p14:creationId xmlns:p14="http://schemas.microsoft.com/office/powerpoint/2010/main" val="2842165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25</a:t>
            </a:fld>
            <a:endParaRPr lang="en-US"/>
          </a:p>
        </p:txBody>
      </p:sp>
    </p:spTree>
    <p:extLst>
      <p:ext uri="{BB962C8B-B14F-4D97-AF65-F5344CB8AC3E}">
        <p14:creationId xmlns:p14="http://schemas.microsoft.com/office/powerpoint/2010/main" val="3066937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26</a:t>
            </a:fld>
            <a:endParaRPr lang="en-US"/>
          </a:p>
        </p:txBody>
      </p:sp>
    </p:spTree>
    <p:extLst>
      <p:ext uri="{BB962C8B-B14F-4D97-AF65-F5344CB8AC3E}">
        <p14:creationId xmlns:p14="http://schemas.microsoft.com/office/powerpoint/2010/main" val="1366124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27</a:t>
            </a:fld>
            <a:endParaRPr lang="en-US"/>
          </a:p>
        </p:txBody>
      </p:sp>
    </p:spTree>
    <p:extLst>
      <p:ext uri="{BB962C8B-B14F-4D97-AF65-F5344CB8AC3E}">
        <p14:creationId xmlns:p14="http://schemas.microsoft.com/office/powerpoint/2010/main" val="2076606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3</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28</a:t>
            </a:fld>
            <a:endParaRPr lang="en-US"/>
          </a:p>
        </p:txBody>
      </p:sp>
    </p:spTree>
    <p:extLst>
      <p:ext uri="{BB962C8B-B14F-4D97-AF65-F5344CB8AC3E}">
        <p14:creationId xmlns:p14="http://schemas.microsoft.com/office/powerpoint/2010/main" val="1804465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29</a:t>
            </a:fld>
            <a:endParaRPr lang="en-US"/>
          </a:p>
        </p:txBody>
      </p:sp>
    </p:spTree>
    <p:extLst>
      <p:ext uri="{BB962C8B-B14F-4D97-AF65-F5344CB8AC3E}">
        <p14:creationId xmlns:p14="http://schemas.microsoft.com/office/powerpoint/2010/main" val="1054911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30</a:t>
            </a:fld>
            <a:endParaRPr lang="en-US"/>
          </a:p>
        </p:txBody>
      </p:sp>
    </p:spTree>
    <p:extLst>
      <p:ext uri="{BB962C8B-B14F-4D97-AF65-F5344CB8AC3E}">
        <p14:creationId xmlns:p14="http://schemas.microsoft.com/office/powerpoint/2010/main" val="4137218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31</a:t>
            </a:fld>
            <a:endParaRPr lang="en-US"/>
          </a:p>
        </p:txBody>
      </p:sp>
    </p:spTree>
    <p:extLst>
      <p:ext uri="{BB962C8B-B14F-4D97-AF65-F5344CB8AC3E}">
        <p14:creationId xmlns:p14="http://schemas.microsoft.com/office/powerpoint/2010/main" val="174394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32</a:t>
            </a:fld>
            <a:endParaRPr lang="en-US"/>
          </a:p>
        </p:txBody>
      </p:sp>
    </p:spTree>
    <p:extLst>
      <p:ext uri="{BB962C8B-B14F-4D97-AF65-F5344CB8AC3E}">
        <p14:creationId xmlns:p14="http://schemas.microsoft.com/office/powerpoint/2010/main" val="110655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33</a:t>
            </a:fld>
            <a:endParaRPr lang="en-US"/>
          </a:p>
        </p:txBody>
      </p:sp>
    </p:spTree>
    <p:extLst>
      <p:ext uri="{BB962C8B-B14F-4D97-AF65-F5344CB8AC3E}">
        <p14:creationId xmlns:p14="http://schemas.microsoft.com/office/powerpoint/2010/main" val="2222513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36</a:t>
            </a:fld>
            <a:endParaRPr lang="en-US"/>
          </a:p>
        </p:txBody>
      </p:sp>
    </p:spTree>
    <p:extLst>
      <p:ext uri="{BB962C8B-B14F-4D97-AF65-F5344CB8AC3E}">
        <p14:creationId xmlns:p14="http://schemas.microsoft.com/office/powerpoint/2010/main" val="2242406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37</a:t>
            </a:fld>
            <a:endParaRPr lang="en-US"/>
          </a:p>
        </p:txBody>
      </p:sp>
    </p:spTree>
    <p:extLst>
      <p:ext uri="{BB962C8B-B14F-4D97-AF65-F5344CB8AC3E}">
        <p14:creationId xmlns:p14="http://schemas.microsoft.com/office/powerpoint/2010/main" val="17255822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38</a:t>
            </a:fld>
            <a:endParaRPr lang="en-US"/>
          </a:p>
        </p:txBody>
      </p:sp>
    </p:spTree>
    <p:extLst>
      <p:ext uri="{BB962C8B-B14F-4D97-AF65-F5344CB8AC3E}">
        <p14:creationId xmlns:p14="http://schemas.microsoft.com/office/powerpoint/2010/main" val="869625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815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169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41</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9613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45</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46</a:t>
            </a:fld>
            <a:endParaRPr lang="en-US"/>
          </a:p>
        </p:txBody>
      </p:sp>
    </p:spTree>
    <p:extLst>
      <p:ext uri="{BB962C8B-B14F-4D97-AF65-F5344CB8AC3E}">
        <p14:creationId xmlns:p14="http://schemas.microsoft.com/office/powerpoint/2010/main" val="1387885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47</a:t>
            </a:fld>
            <a:endParaRPr lang="en-US"/>
          </a:p>
        </p:txBody>
      </p:sp>
    </p:spTree>
    <p:extLst>
      <p:ext uri="{BB962C8B-B14F-4D97-AF65-F5344CB8AC3E}">
        <p14:creationId xmlns:p14="http://schemas.microsoft.com/office/powerpoint/2010/main" val="1007423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48</a:t>
            </a:fld>
            <a:endParaRPr lang="en-US"/>
          </a:p>
        </p:txBody>
      </p:sp>
    </p:spTree>
    <p:extLst>
      <p:ext uri="{BB962C8B-B14F-4D97-AF65-F5344CB8AC3E}">
        <p14:creationId xmlns:p14="http://schemas.microsoft.com/office/powerpoint/2010/main" val="725325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49</a:t>
            </a:fld>
            <a:endParaRPr lang="en-US"/>
          </a:p>
        </p:txBody>
      </p:sp>
    </p:spTree>
    <p:extLst>
      <p:ext uri="{BB962C8B-B14F-4D97-AF65-F5344CB8AC3E}">
        <p14:creationId xmlns:p14="http://schemas.microsoft.com/office/powerpoint/2010/main" val="4771276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50</a:t>
            </a:fld>
            <a:endParaRPr lang="en-US"/>
          </a:p>
        </p:txBody>
      </p:sp>
    </p:spTree>
    <p:extLst>
      <p:ext uri="{BB962C8B-B14F-4D97-AF65-F5344CB8AC3E}">
        <p14:creationId xmlns:p14="http://schemas.microsoft.com/office/powerpoint/2010/main" val="69876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51</a:t>
            </a:fld>
            <a:endParaRPr lang="en-US"/>
          </a:p>
        </p:txBody>
      </p:sp>
    </p:spTree>
    <p:extLst>
      <p:ext uri="{BB962C8B-B14F-4D97-AF65-F5344CB8AC3E}">
        <p14:creationId xmlns:p14="http://schemas.microsoft.com/office/powerpoint/2010/main" val="773270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53</a:t>
            </a:fld>
            <a:endParaRPr lang="en-US"/>
          </a:p>
        </p:txBody>
      </p:sp>
    </p:spTree>
    <p:extLst>
      <p:ext uri="{BB962C8B-B14F-4D97-AF65-F5344CB8AC3E}">
        <p14:creationId xmlns:p14="http://schemas.microsoft.com/office/powerpoint/2010/main" val="669318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54</a:t>
            </a:fld>
            <a:endParaRPr lang="en-US"/>
          </a:p>
        </p:txBody>
      </p:sp>
    </p:spTree>
    <p:extLst>
      <p:ext uri="{BB962C8B-B14F-4D97-AF65-F5344CB8AC3E}">
        <p14:creationId xmlns:p14="http://schemas.microsoft.com/office/powerpoint/2010/main" val="1946434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55</a:t>
            </a:fld>
            <a:endParaRPr lang="en-US"/>
          </a:p>
        </p:txBody>
      </p:sp>
    </p:spTree>
    <p:extLst>
      <p:ext uri="{BB962C8B-B14F-4D97-AF65-F5344CB8AC3E}">
        <p14:creationId xmlns:p14="http://schemas.microsoft.com/office/powerpoint/2010/main" val="3100187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56</a:t>
            </a:fld>
            <a:endParaRPr lang="en-US"/>
          </a:p>
        </p:txBody>
      </p:sp>
    </p:spTree>
    <p:extLst>
      <p:ext uri="{BB962C8B-B14F-4D97-AF65-F5344CB8AC3E}">
        <p14:creationId xmlns:p14="http://schemas.microsoft.com/office/powerpoint/2010/main" val="2061842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57</a:t>
            </a:fld>
            <a:endParaRPr lang="en-US"/>
          </a:p>
        </p:txBody>
      </p:sp>
    </p:spTree>
    <p:extLst>
      <p:ext uri="{BB962C8B-B14F-4D97-AF65-F5344CB8AC3E}">
        <p14:creationId xmlns:p14="http://schemas.microsoft.com/office/powerpoint/2010/main" val="36637827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58</a:t>
            </a:fld>
            <a:endParaRPr lang="en-US"/>
          </a:p>
        </p:txBody>
      </p:sp>
    </p:spTree>
    <p:extLst>
      <p:ext uri="{BB962C8B-B14F-4D97-AF65-F5344CB8AC3E}">
        <p14:creationId xmlns:p14="http://schemas.microsoft.com/office/powerpoint/2010/main" val="1169834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59</a:t>
            </a:fld>
            <a:endParaRPr lang="en-US"/>
          </a:p>
        </p:txBody>
      </p:sp>
    </p:spTree>
    <p:extLst>
      <p:ext uri="{BB962C8B-B14F-4D97-AF65-F5344CB8AC3E}">
        <p14:creationId xmlns:p14="http://schemas.microsoft.com/office/powerpoint/2010/main" val="2069561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60</a:t>
            </a:fld>
            <a:endParaRPr lang="en-US"/>
          </a:p>
        </p:txBody>
      </p:sp>
    </p:spTree>
    <p:extLst>
      <p:ext uri="{BB962C8B-B14F-4D97-AF65-F5344CB8AC3E}">
        <p14:creationId xmlns:p14="http://schemas.microsoft.com/office/powerpoint/2010/main" val="1217674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62</a:t>
            </a:fld>
            <a:endParaRPr lang="en-US"/>
          </a:p>
        </p:txBody>
      </p:sp>
    </p:spTree>
    <p:extLst>
      <p:ext uri="{BB962C8B-B14F-4D97-AF65-F5344CB8AC3E}">
        <p14:creationId xmlns:p14="http://schemas.microsoft.com/office/powerpoint/2010/main" val="3792146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63</a:t>
            </a:fld>
            <a:endParaRPr lang="en-US"/>
          </a:p>
        </p:txBody>
      </p:sp>
    </p:spTree>
    <p:extLst>
      <p:ext uri="{BB962C8B-B14F-4D97-AF65-F5344CB8AC3E}">
        <p14:creationId xmlns:p14="http://schemas.microsoft.com/office/powerpoint/2010/main" val="28195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a:t>
            </a:fld>
            <a:endParaRPr lang="en-US"/>
          </a:p>
        </p:txBody>
      </p:sp>
    </p:spTree>
    <p:extLst>
      <p:ext uri="{BB962C8B-B14F-4D97-AF65-F5344CB8AC3E}">
        <p14:creationId xmlns:p14="http://schemas.microsoft.com/office/powerpoint/2010/main" val="1664782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64</a:t>
            </a:fld>
            <a:endParaRPr lang="en-US"/>
          </a:p>
        </p:txBody>
      </p:sp>
    </p:spTree>
    <p:extLst>
      <p:ext uri="{BB962C8B-B14F-4D97-AF65-F5344CB8AC3E}">
        <p14:creationId xmlns:p14="http://schemas.microsoft.com/office/powerpoint/2010/main" val="12215054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167B8-44AD-4697-B0C3-60D2F8F6934A}" type="slidenum">
              <a:rPr lang="en-US" smtClean="0"/>
              <a:t>65</a:t>
            </a:fld>
            <a:endParaRPr lang="en-US"/>
          </a:p>
        </p:txBody>
      </p:sp>
    </p:spTree>
    <p:extLst>
      <p:ext uri="{BB962C8B-B14F-4D97-AF65-F5344CB8AC3E}">
        <p14:creationId xmlns:p14="http://schemas.microsoft.com/office/powerpoint/2010/main" val="16721560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1690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68</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81570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72</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73</a:t>
            </a:fld>
            <a:endParaRPr lang="en-US"/>
          </a:p>
        </p:txBody>
      </p:sp>
    </p:spTree>
    <p:extLst>
      <p:ext uri="{BB962C8B-B14F-4D97-AF65-F5344CB8AC3E}">
        <p14:creationId xmlns:p14="http://schemas.microsoft.com/office/powerpoint/2010/main" val="1704570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74</a:t>
            </a:fld>
            <a:endParaRPr lang="en-US"/>
          </a:p>
        </p:txBody>
      </p:sp>
    </p:spTree>
    <p:extLst>
      <p:ext uri="{BB962C8B-B14F-4D97-AF65-F5344CB8AC3E}">
        <p14:creationId xmlns:p14="http://schemas.microsoft.com/office/powerpoint/2010/main" val="11560563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75</a:t>
            </a:fld>
            <a:endParaRPr lang="en-US"/>
          </a:p>
        </p:txBody>
      </p:sp>
    </p:spTree>
    <p:extLst>
      <p:ext uri="{BB962C8B-B14F-4D97-AF65-F5344CB8AC3E}">
        <p14:creationId xmlns:p14="http://schemas.microsoft.com/office/powerpoint/2010/main" val="4263260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a:t>
            </a:fld>
            <a:endParaRPr lang="en-US"/>
          </a:p>
        </p:txBody>
      </p:sp>
    </p:spTree>
    <p:extLst>
      <p:ext uri="{BB962C8B-B14F-4D97-AF65-F5344CB8AC3E}">
        <p14:creationId xmlns:p14="http://schemas.microsoft.com/office/powerpoint/2010/main" val="27345782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77</a:t>
            </a:fld>
            <a:endParaRPr lang="en-US"/>
          </a:p>
        </p:txBody>
      </p:sp>
    </p:spTree>
    <p:extLst>
      <p:ext uri="{BB962C8B-B14F-4D97-AF65-F5344CB8AC3E}">
        <p14:creationId xmlns:p14="http://schemas.microsoft.com/office/powerpoint/2010/main" val="4263260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78</a:t>
            </a:fld>
            <a:endParaRPr lang="en-US"/>
          </a:p>
        </p:txBody>
      </p:sp>
    </p:spTree>
    <p:extLst>
      <p:ext uri="{BB962C8B-B14F-4D97-AF65-F5344CB8AC3E}">
        <p14:creationId xmlns:p14="http://schemas.microsoft.com/office/powerpoint/2010/main" val="7055623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79</a:t>
            </a:fld>
            <a:endParaRPr lang="en-US"/>
          </a:p>
        </p:txBody>
      </p:sp>
    </p:spTree>
    <p:extLst>
      <p:ext uri="{BB962C8B-B14F-4D97-AF65-F5344CB8AC3E}">
        <p14:creationId xmlns:p14="http://schemas.microsoft.com/office/powerpoint/2010/main" val="26549586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80</a:t>
            </a:fld>
            <a:endParaRPr lang="en-US"/>
          </a:p>
        </p:txBody>
      </p:sp>
    </p:spTree>
    <p:extLst>
      <p:ext uri="{BB962C8B-B14F-4D97-AF65-F5344CB8AC3E}">
        <p14:creationId xmlns:p14="http://schemas.microsoft.com/office/powerpoint/2010/main" val="17195887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81</a:t>
            </a:fld>
            <a:endParaRPr lang="en-US"/>
          </a:p>
        </p:txBody>
      </p:sp>
    </p:spTree>
    <p:extLst>
      <p:ext uri="{BB962C8B-B14F-4D97-AF65-F5344CB8AC3E}">
        <p14:creationId xmlns:p14="http://schemas.microsoft.com/office/powerpoint/2010/main" val="19657476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82</a:t>
            </a:fld>
            <a:endParaRPr lang="en-US"/>
          </a:p>
        </p:txBody>
      </p:sp>
    </p:spTree>
    <p:extLst>
      <p:ext uri="{BB962C8B-B14F-4D97-AF65-F5344CB8AC3E}">
        <p14:creationId xmlns:p14="http://schemas.microsoft.com/office/powerpoint/2010/main" val="8292756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83</a:t>
            </a:fld>
            <a:endParaRPr lang="en-US"/>
          </a:p>
        </p:txBody>
      </p:sp>
    </p:spTree>
    <p:extLst>
      <p:ext uri="{BB962C8B-B14F-4D97-AF65-F5344CB8AC3E}">
        <p14:creationId xmlns:p14="http://schemas.microsoft.com/office/powerpoint/2010/main" val="41261984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84</a:t>
            </a:fld>
            <a:endParaRPr lang="en-US"/>
          </a:p>
        </p:txBody>
      </p:sp>
    </p:spTree>
    <p:extLst>
      <p:ext uri="{BB962C8B-B14F-4D97-AF65-F5344CB8AC3E}">
        <p14:creationId xmlns:p14="http://schemas.microsoft.com/office/powerpoint/2010/main" val="3944944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85</a:t>
            </a:fld>
            <a:endParaRPr lang="en-US"/>
          </a:p>
        </p:txBody>
      </p:sp>
    </p:spTree>
    <p:extLst>
      <p:ext uri="{BB962C8B-B14F-4D97-AF65-F5344CB8AC3E}">
        <p14:creationId xmlns:p14="http://schemas.microsoft.com/office/powerpoint/2010/main" val="4482674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86</a:t>
            </a:fld>
            <a:endParaRPr lang="en-US"/>
          </a:p>
        </p:txBody>
      </p:sp>
    </p:spTree>
    <p:extLst>
      <p:ext uri="{BB962C8B-B14F-4D97-AF65-F5344CB8AC3E}">
        <p14:creationId xmlns:p14="http://schemas.microsoft.com/office/powerpoint/2010/main" val="4021878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a:t>
            </a:fld>
            <a:endParaRPr lang="en-US"/>
          </a:p>
        </p:txBody>
      </p:sp>
    </p:spTree>
    <p:extLst>
      <p:ext uri="{BB962C8B-B14F-4D97-AF65-F5344CB8AC3E}">
        <p14:creationId xmlns:p14="http://schemas.microsoft.com/office/powerpoint/2010/main" val="8461237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88</a:t>
            </a:fld>
            <a:endParaRPr lang="en-US"/>
          </a:p>
        </p:txBody>
      </p:sp>
    </p:spTree>
    <p:extLst>
      <p:ext uri="{BB962C8B-B14F-4D97-AF65-F5344CB8AC3E}">
        <p14:creationId xmlns:p14="http://schemas.microsoft.com/office/powerpoint/2010/main" val="1061797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89</a:t>
            </a:fld>
            <a:endParaRPr lang="en-US"/>
          </a:p>
        </p:txBody>
      </p:sp>
    </p:spTree>
    <p:extLst>
      <p:ext uri="{BB962C8B-B14F-4D97-AF65-F5344CB8AC3E}">
        <p14:creationId xmlns:p14="http://schemas.microsoft.com/office/powerpoint/2010/main" val="41347446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90</a:t>
            </a:fld>
            <a:endParaRPr lang="en-US"/>
          </a:p>
        </p:txBody>
      </p:sp>
    </p:spTree>
    <p:extLst>
      <p:ext uri="{BB962C8B-B14F-4D97-AF65-F5344CB8AC3E}">
        <p14:creationId xmlns:p14="http://schemas.microsoft.com/office/powerpoint/2010/main" val="28871592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93</a:t>
            </a:fld>
            <a:endParaRPr lang="en-US"/>
          </a:p>
        </p:txBody>
      </p:sp>
    </p:spTree>
    <p:extLst>
      <p:ext uri="{BB962C8B-B14F-4D97-AF65-F5344CB8AC3E}">
        <p14:creationId xmlns:p14="http://schemas.microsoft.com/office/powerpoint/2010/main" val="28871592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94</a:t>
            </a:fld>
            <a:endParaRPr lang="en-US"/>
          </a:p>
        </p:txBody>
      </p:sp>
    </p:spTree>
    <p:extLst>
      <p:ext uri="{BB962C8B-B14F-4D97-AF65-F5344CB8AC3E}">
        <p14:creationId xmlns:p14="http://schemas.microsoft.com/office/powerpoint/2010/main" val="7304691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95</a:t>
            </a:fld>
            <a:endParaRPr lang="en-US"/>
          </a:p>
        </p:txBody>
      </p:sp>
    </p:spTree>
    <p:extLst>
      <p:ext uri="{BB962C8B-B14F-4D97-AF65-F5344CB8AC3E}">
        <p14:creationId xmlns:p14="http://schemas.microsoft.com/office/powerpoint/2010/main" val="3413273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97</a:t>
            </a:fld>
            <a:endParaRPr lang="en-US"/>
          </a:p>
        </p:txBody>
      </p:sp>
    </p:spTree>
    <p:extLst>
      <p:ext uri="{BB962C8B-B14F-4D97-AF65-F5344CB8AC3E}">
        <p14:creationId xmlns:p14="http://schemas.microsoft.com/office/powerpoint/2010/main" val="3413273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98</a:t>
            </a:fld>
            <a:endParaRPr lang="en-US"/>
          </a:p>
        </p:txBody>
      </p:sp>
    </p:spTree>
    <p:extLst>
      <p:ext uri="{BB962C8B-B14F-4D97-AF65-F5344CB8AC3E}">
        <p14:creationId xmlns:p14="http://schemas.microsoft.com/office/powerpoint/2010/main" val="257723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99</a:t>
            </a:fld>
            <a:endParaRPr lang="en-US"/>
          </a:p>
        </p:txBody>
      </p:sp>
    </p:spTree>
    <p:extLst>
      <p:ext uri="{BB962C8B-B14F-4D97-AF65-F5344CB8AC3E}">
        <p14:creationId xmlns:p14="http://schemas.microsoft.com/office/powerpoint/2010/main" val="33051552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101</a:t>
            </a:fld>
            <a:endParaRPr lang="en-US"/>
          </a:p>
        </p:txBody>
      </p:sp>
    </p:spTree>
    <p:extLst>
      <p:ext uri="{BB962C8B-B14F-4D97-AF65-F5344CB8AC3E}">
        <p14:creationId xmlns:p14="http://schemas.microsoft.com/office/powerpoint/2010/main" val="330515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11</a:t>
            </a:fld>
            <a:endParaRPr lang="en-US"/>
          </a:p>
        </p:txBody>
      </p:sp>
    </p:spTree>
    <p:extLst>
      <p:ext uri="{BB962C8B-B14F-4D97-AF65-F5344CB8AC3E}">
        <p14:creationId xmlns:p14="http://schemas.microsoft.com/office/powerpoint/2010/main" val="13205604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102</a:t>
            </a:fld>
            <a:endParaRPr lang="en-US"/>
          </a:p>
        </p:txBody>
      </p:sp>
    </p:spTree>
    <p:extLst>
      <p:ext uri="{BB962C8B-B14F-4D97-AF65-F5344CB8AC3E}">
        <p14:creationId xmlns:p14="http://schemas.microsoft.com/office/powerpoint/2010/main" val="20033951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104</a:t>
            </a:fld>
            <a:endParaRPr lang="en-US"/>
          </a:p>
        </p:txBody>
      </p:sp>
    </p:spTree>
    <p:extLst>
      <p:ext uri="{BB962C8B-B14F-4D97-AF65-F5344CB8AC3E}">
        <p14:creationId xmlns:p14="http://schemas.microsoft.com/office/powerpoint/2010/main" val="20033951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176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12</a:t>
            </a:fld>
            <a:endParaRPr lang="en-US"/>
          </a:p>
        </p:txBody>
      </p:sp>
    </p:spTree>
    <p:extLst>
      <p:ext uri="{BB962C8B-B14F-4D97-AF65-F5344CB8AC3E}">
        <p14:creationId xmlns:p14="http://schemas.microsoft.com/office/powerpoint/2010/main" val="2419895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6.xml"/><Relationship Id="rId4" Type="http://schemas.openxmlformats.org/officeDocument/2006/relationships/image" Target="../media/image43.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7.xml"/><Relationship Id="rId4" Type="http://schemas.openxmlformats.org/officeDocument/2006/relationships/image" Target="../media/image34.sv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emf"/><Relationship Id="rId1" Type="http://schemas.openxmlformats.org/officeDocument/2006/relationships/slideMaster" Target="../slideMasters/slideMaster9.xml"/><Relationship Id="rId4" Type="http://schemas.openxmlformats.org/officeDocument/2006/relationships/image" Target="../media/image48.emf"/></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2.emf"/><Relationship Id="rId1" Type="http://schemas.openxmlformats.org/officeDocument/2006/relationships/slideMaster" Target="../slideMasters/slideMaster9.xml"/><Relationship Id="rId4" Type="http://schemas.openxmlformats.org/officeDocument/2006/relationships/image" Target="../media/image50.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5.xml"/><Relationship Id="rId4" Type="http://schemas.openxmlformats.org/officeDocument/2006/relationships/image" Target="../media/image34.sv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953341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240902022"/>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37856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60605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99497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3450241"/>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51734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447876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5290976"/>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2099206"/>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19941526"/>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58013056"/>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2338552369"/>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11288521"/>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67373"/>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8073337"/>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43326996"/>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3026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08671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5980687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248315"/>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2"/>
            <a:ext cx="11404600" cy="5013068"/>
          </a:xfrm>
        </p:spPr>
        <p:txBody>
          <a:bodyPr>
            <a:normAutofit/>
          </a:bodyPr>
          <a:lstStyle>
            <a:lvl1pPr marL="0" indent="0">
              <a:buNone/>
              <a:defRPr sz="2400"/>
            </a:lvl1pPr>
            <a:lvl2pPr marL="515839" indent="-228556">
              <a:defRPr sz="2000"/>
            </a:lvl2pPr>
            <a:lvl3pPr marL="972951" indent="-228556">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25778829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8986087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3E99-6765-4AAD-A494-77CB39BA5480}"/>
              </a:ext>
            </a:extLst>
          </p:cNvPr>
          <p:cNvSpPr>
            <a:spLocks noGrp="1"/>
          </p:cNvSpPr>
          <p:nvPr>
            <p:ph type="ctrTitle"/>
          </p:nvPr>
        </p:nvSpPr>
        <p:spPr>
          <a:xfrm>
            <a:off x="1524000" y="1122363"/>
            <a:ext cx="9144000" cy="2387600"/>
          </a:xfrm>
        </p:spPr>
        <p:txBody>
          <a:bodyPr anchor="b"/>
          <a:lstStyle>
            <a:lvl1pPr algn="ctr">
              <a:defRPr sz="5985"/>
            </a:lvl1pPr>
          </a:lstStyle>
          <a:p>
            <a:r>
              <a:rPr lang="en-US"/>
              <a:t>Click to edit Master title style</a:t>
            </a:r>
            <a:endParaRPr lang="en-IN"/>
          </a:p>
        </p:txBody>
      </p:sp>
      <p:sp>
        <p:nvSpPr>
          <p:cNvPr id="3" name="Subtitle 2">
            <a:extLst>
              <a:ext uri="{FF2B5EF4-FFF2-40B4-BE49-F238E27FC236}">
                <a16:creationId xmlns:a16="http://schemas.microsoft.com/office/drawing/2014/main" id="{7D49C3F3-D1DD-4421-834A-9B8734CAADE6}"/>
              </a:ext>
            </a:extLst>
          </p:cNvPr>
          <p:cNvSpPr>
            <a:spLocks noGrp="1"/>
          </p:cNvSpPr>
          <p:nvPr>
            <p:ph type="subTitle" idx="1"/>
          </p:nvPr>
        </p:nvSpPr>
        <p:spPr>
          <a:xfrm>
            <a:off x="1524000" y="3602038"/>
            <a:ext cx="9144000" cy="1655762"/>
          </a:xfrm>
        </p:spPr>
        <p:txBody>
          <a:bodyPr/>
          <a:lstStyle>
            <a:lvl1pPr marL="0" indent="0" algn="ctr">
              <a:buNone/>
              <a:defRPr sz="2394"/>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4FC8E5-DD76-4253-91DC-8490C5C46480}"/>
              </a:ext>
            </a:extLst>
          </p:cNvPr>
          <p:cNvSpPr>
            <a:spLocks noGrp="1"/>
          </p:cNvSpPr>
          <p:nvPr>
            <p:ph type="dt" sz="half" idx="10"/>
          </p:nvPr>
        </p:nvSpPr>
        <p:spPr/>
        <p:txBody>
          <a:bodyPr/>
          <a:lstStyle/>
          <a:p>
            <a:fld id="{A461B34F-5F76-49FC-83F3-A660867203AA}" type="datetimeFigureOut">
              <a:rPr lang="en-IN" smtClean="0"/>
              <a:t>18-01-2021</a:t>
            </a:fld>
            <a:endParaRPr lang="en-IN"/>
          </a:p>
        </p:txBody>
      </p:sp>
      <p:sp>
        <p:nvSpPr>
          <p:cNvPr id="5" name="Footer Placeholder 4">
            <a:extLst>
              <a:ext uri="{FF2B5EF4-FFF2-40B4-BE49-F238E27FC236}">
                <a16:creationId xmlns:a16="http://schemas.microsoft.com/office/drawing/2014/main" id="{0FC60102-C71F-4510-B76C-E5B76772BC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D1502-F3C0-45BF-91AD-A1FDBD27BE4F}"/>
              </a:ext>
            </a:extLst>
          </p:cNvPr>
          <p:cNvSpPr>
            <a:spLocks noGrp="1"/>
          </p:cNvSpPr>
          <p:nvPr>
            <p:ph type="sldNum" sz="quarter" idx="12"/>
          </p:nvPr>
        </p:nvSpPr>
        <p:spPr/>
        <p:txBody>
          <a:bodyPr/>
          <a:lstStyle/>
          <a:p>
            <a:fld id="{0A0CC296-8C6D-4369-A6D4-4D1D2D158126}" type="slidenum">
              <a:rPr lang="en-IN" smtClean="0"/>
              <a:t>‹#›</a:t>
            </a:fld>
            <a:endParaRPr lang="en-IN"/>
          </a:p>
        </p:txBody>
      </p:sp>
    </p:spTree>
    <p:extLst>
      <p:ext uri="{BB962C8B-B14F-4D97-AF65-F5344CB8AC3E}">
        <p14:creationId xmlns:p14="http://schemas.microsoft.com/office/powerpoint/2010/main" val="7614563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5558A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26843903"/>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54207DF4-5EC3-4F6E-8170-A24022C5D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 y="0"/>
            <a:ext cx="12192003" cy="685897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1"/>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75318130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2562544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936905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6647620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72654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171759498"/>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193466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0641417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40672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51003566"/>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88407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097595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915456843"/>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442006126"/>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72109216"/>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865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rgbClr val="5558AF"/>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73548994"/>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606610655"/>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35823"/>
            <a:ext cx="11306469" cy="666336"/>
          </a:xfrm>
        </p:spPr>
        <p:txBody>
          <a:bodyPr vert="horz" wrap="square" lIns="0" tIns="164592" rIns="0" bIns="0" rtlCol="0" anchor="t">
            <a:noAutofit/>
          </a:bodyPr>
          <a:lstStyle>
            <a:lvl1pPr>
              <a:defRPr lang="en-US" sz="2745"/>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3161607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2482723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2">
                    <a:lumMod val="10000"/>
                  </a:schemeClr>
                </a:solidFill>
              </a:defRPr>
            </a:lvl1pPr>
          </a:lstStyle>
          <a:p>
            <a:r>
              <a:rPr lang="en-US"/>
              <a:t>Click to edit Master title style</a:t>
            </a:r>
          </a:p>
        </p:txBody>
      </p:sp>
    </p:spTree>
    <p:extLst>
      <p:ext uri="{BB962C8B-B14F-4D97-AF65-F5344CB8AC3E}">
        <p14:creationId xmlns:p14="http://schemas.microsoft.com/office/powerpoint/2010/main" val="13201652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21865322"/>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68140915"/>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3893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195175"/>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479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7475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758634"/>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61558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48442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801727902"/>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Microsoft logo 4">
    <p:spTree>
      <p:nvGrpSpPr>
        <p:cNvPr id="1" name=""/>
        <p:cNvGrpSpPr/>
        <p:nvPr/>
      </p:nvGrpSpPr>
      <p:grpSpPr>
        <a:xfrm>
          <a:off x="0" y="0"/>
          <a:ext cx="0" cy="0"/>
          <a:chOff x="0" y="0"/>
          <a:chExt cx="0" cy="0"/>
        </a:xfrm>
      </p:grpSpPr>
      <p:pic>
        <p:nvPicPr>
          <p:cNvPr id="9" name="Picture 8" descr="A close up of a logo&#10;&#10;Description generated with high confidence">
            <a:extLst>
              <a:ext uri="{FF2B5EF4-FFF2-40B4-BE49-F238E27FC236}">
                <a16:creationId xmlns:a16="http://schemas.microsoft.com/office/drawing/2014/main" id="{2B1013B4-4D5C-43EE-A8F7-28A074447F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grpSp>
        <p:nvGrpSpPr>
          <p:cNvPr id="12" name="Group 6049"/>
          <p:cNvGrpSpPr>
            <a:grpSpLocks noChangeAspect="1"/>
          </p:cNvGrpSpPr>
          <p:nvPr userDrawn="1"/>
        </p:nvGrpSpPr>
        <p:grpSpPr bwMode="auto">
          <a:xfrm>
            <a:off x="3295116" y="1545772"/>
            <a:ext cx="5601768" cy="3418114"/>
            <a:chOff x="-2221" y="1217"/>
            <a:chExt cx="2219" cy="1354"/>
          </a:xfrm>
          <a:solidFill>
            <a:schemeClr val="bg1"/>
          </a:solidFill>
        </p:grpSpPr>
        <p:sp>
          <p:nvSpPr>
            <p:cNvPr id="14" name="Freeform 6050"/>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051"/>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52"/>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053"/>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054"/>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055"/>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056"/>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057"/>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058"/>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059"/>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060"/>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061"/>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062"/>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063"/>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64"/>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065"/>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066"/>
            <p:cNvSpPr>
              <a:spLocks/>
            </p:cNvSpPr>
            <p:nvPr/>
          </p:nvSpPr>
          <p:spPr bwMode="auto">
            <a:xfrm>
              <a:off x="-1584" y="1930"/>
              <a:ext cx="246" cy="300"/>
            </a:xfrm>
            <a:custGeom>
              <a:avLst/>
              <a:gdLst>
                <a:gd name="T0" fmla="*/ 111 w 129"/>
                <a:gd name="T1" fmla="*/ 137 h 157"/>
                <a:gd name="T2" fmla="*/ 129 w 129"/>
                <a:gd name="T3" fmla="*/ 80 h 157"/>
                <a:gd name="T4" fmla="*/ 112 w 129"/>
                <a:gd name="T5" fmla="*/ 21 h 157"/>
                <a:gd name="T6" fmla="*/ 65 w 129"/>
                <a:gd name="T7" fmla="*/ 0 h 157"/>
                <a:gd name="T8" fmla="*/ 18 w 129"/>
                <a:gd name="T9" fmla="*/ 22 h 157"/>
                <a:gd name="T10" fmla="*/ 0 w 129"/>
                <a:gd name="T11" fmla="*/ 79 h 157"/>
                <a:gd name="T12" fmla="*/ 8 w 129"/>
                <a:gd name="T13" fmla="*/ 120 h 157"/>
                <a:gd name="T14" fmla="*/ 31 w 129"/>
                <a:gd name="T15" fmla="*/ 148 h 157"/>
                <a:gd name="T16" fmla="*/ 64 w 129"/>
                <a:gd name="T17" fmla="*/ 157 h 157"/>
                <a:gd name="T18" fmla="*/ 111 w 129"/>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57">
                  <a:moveTo>
                    <a:pt x="111" y="137"/>
                  </a:moveTo>
                  <a:cubicBezTo>
                    <a:pt x="123" y="124"/>
                    <a:pt x="129" y="104"/>
                    <a:pt x="129" y="80"/>
                  </a:cubicBezTo>
                  <a:cubicBezTo>
                    <a:pt x="129" y="55"/>
                    <a:pt x="123" y="35"/>
                    <a:pt x="112" y="21"/>
                  </a:cubicBezTo>
                  <a:cubicBezTo>
                    <a:pt x="101" y="7"/>
                    <a:pt x="85" y="0"/>
                    <a:pt x="65" y="0"/>
                  </a:cubicBezTo>
                  <a:cubicBezTo>
                    <a:pt x="45" y="0"/>
                    <a:pt x="29" y="8"/>
                    <a:pt x="18" y="22"/>
                  </a:cubicBezTo>
                  <a:cubicBezTo>
                    <a:pt x="6" y="37"/>
                    <a:pt x="0" y="56"/>
                    <a:pt x="0" y="79"/>
                  </a:cubicBezTo>
                  <a:cubicBezTo>
                    <a:pt x="0" y="94"/>
                    <a:pt x="2" y="108"/>
                    <a:pt x="8" y="120"/>
                  </a:cubicBezTo>
                  <a:cubicBezTo>
                    <a:pt x="13" y="132"/>
                    <a:pt x="21" y="141"/>
                    <a:pt x="31" y="148"/>
                  </a:cubicBezTo>
                  <a:cubicBezTo>
                    <a:pt x="40" y="154"/>
                    <a:pt x="51" y="157"/>
                    <a:pt x="64" y="157"/>
                  </a:cubicBezTo>
                  <a:cubicBezTo>
                    <a:pt x="84" y="157"/>
                    <a:pt x="100" y="151"/>
                    <a:pt x="11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067"/>
            <p:cNvSpPr>
              <a:spLocks/>
            </p:cNvSpPr>
            <p:nvPr/>
          </p:nvSpPr>
          <p:spPr bwMode="auto">
            <a:xfrm>
              <a:off x="-1899" y="1934"/>
              <a:ext cx="115" cy="113"/>
            </a:xfrm>
            <a:custGeom>
              <a:avLst/>
              <a:gdLst>
                <a:gd name="T0" fmla="*/ 60 w 60"/>
                <a:gd name="T1" fmla="*/ 26 h 59"/>
                <a:gd name="T2" fmla="*/ 51 w 60"/>
                <a:gd name="T3" fmla="*/ 7 h 59"/>
                <a:gd name="T4" fmla="*/ 23 w 60"/>
                <a:gd name="T5" fmla="*/ 0 h 59"/>
                <a:gd name="T6" fmla="*/ 0 w 60"/>
                <a:gd name="T7" fmla="*/ 0 h 59"/>
                <a:gd name="T8" fmla="*/ 0 w 60"/>
                <a:gd name="T9" fmla="*/ 59 h 59"/>
                <a:gd name="T10" fmla="*/ 22 w 60"/>
                <a:gd name="T11" fmla="*/ 59 h 59"/>
                <a:gd name="T12" fmla="*/ 50 w 60"/>
                <a:gd name="T13" fmla="*/ 50 h 59"/>
                <a:gd name="T14" fmla="*/ 60 w 60"/>
                <a:gd name="T15" fmla="*/ 2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60" y="26"/>
                  </a:moveTo>
                  <a:cubicBezTo>
                    <a:pt x="60" y="18"/>
                    <a:pt x="57" y="11"/>
                    <a:pt x="51" y="7"/>
                  </a:cubicBezTo>
                  <a:cubicBezTo>
                    <a:pt x="44" y="2"/>
                    <a:pt x="35" y="0"/>
                    <a:pt x="23" y="0"/>
                  </a:cubicBezTo>
                  <a:cubicBezTo>
                    <a:pt x="0" y="0"/>
                    <a:pt x="0" y="0"/>
                    <a:pt x="0" y="0"/>
                  </a:cubicBezTo>
                  <a:cubicBezTo>
                    <a:pt x="0" y="59"/>
                    <a:pt x="0" y="59"/>
                    <a:pt x="0" y="59"/>
                  </a:cubicBezTo>
                  <a:cubicBezTo>
                    <a:pt x="22" y="59"/>
                    <a:pt x="22" y="59"/>
                    <a:pt x="22" y="59"/>
                  </a:cubicBezTo>
                  <a:cubicBezTo>
                    <a:pt x="34" y="59"/>
                    <a:pt x="44" y="56"/>
                    <a:pt x="50" y="50"/>
                  </a:cubicBezTo>
                  <a:cubicBezTo>
                    <a:pt x="57" y="45"/>
                    <a:pt x="60" y="37"/>
                    <a:pt x="6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068"/>
            <p:cNvSpPr>
              <a:spLocks/>
            </p:cNvSpPr>
            <p:nvPr/>
          </p:nvSpPr>
          <p:spPr bwMode="auto">
            <a:xfrm>
              <a:off x="-1899" y="2102"/>
              <a:ext cx="134" cy="126"/>
            </a:xfrm>
            <a:custGeom>
              <a:avLst/>
              <a:gdLst>
                <a:gd name="T0" fmla="*/ 0 w 70"/>
                <a:gd name="T1" fmla="*/ 66 h 66"/>
                <a:gd name="T2" fmla="*/ 30 w 70"/>
                <a:gd name="T3" fmla="*/ 66 h 66"/>
                <a:gd name="T4" fmla="*/ 59 w 70"/>
                <a:gd name="T5" fmla="*/ 57 h 66"/>
                <a:gd name="T6" fmla="*/ 70 w 70"/>
                <a:gd name="T7" fmla="*/ 32 h 66"/>
                <a:gd name="T8" fmla="*/ 59 w 70"/>
                <a:gd name="T9" fmla="*/ 8 h 66"/>
                <a:gd name="T10" fmla="*/ 26 w 70"/>
                <a:gd name="T11" fmla="*/ 0 h 66"/>
                <a:gd name="T12" fmla="*/ 0 w 70"/>
                <a:gd name="T13" fmla="*/ 0 h 66"/>
                <a:gd name="T14" fmla="*/ 0 w 70"/>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6">
                  <a:moveTo>
                    <a:pt x="0" y="66"/>
                  </a:moveTo>
                  <a:cubicBezTo>
                    <a:pt x="30" y="66"/>
                    <a:pt x="30" y="66"/>
                    <a:pt x="30" y="66"/>
                  </a:cubicBezTo>
                  <a:cubicBezTo>
                    <a:pt x="42" y="66"/>
                    <a:pt x="52" y="63"/>
                    <a:pt x="59" y="57"/>
                  </a:cubicBezTo>
                  <a:cubicBezTo>
                    <a:pt x="67" y="50"/>
                    <a:pt x="70" y="42"/>
                    <a:pt x="70" y="32"/>
                  </a:cubicBezTo>
                  <a:cubicBezTo>
                    <a:pt x="70" y="22"/>
                    <a:pt x="66" y="14"/>
                    <a:pt x="59" y="8"/>
                  </a:cubicBezTo>
                  <a:cubicBezTo>
                    <a:pt x="52" y="3"/>
                    <a:pt x="41" y="0"/>
                    <a:pt x="26" y="0"/>
                  </a:cubicBezTo>
                  <a:cubicBezTo>
                    <a:pt x="0" y="0"/>
                    <a:pt x="0" y="0"/>
                    <a:pt x="0" y="0"/>
                  </a:cubicBez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069"/>
            <p:cNvSpPr>
              <a:spLocks noChangeArrowheads="1"/>
            </p:cNvSpPr>
            <p:nvPr/>
          </p:nvSpPr>
          <p:spPr bwMode="auto">
            <a:xfrm>
              <a:off x="-227" y="2352"/>
              <a:ext cx="72"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070"/>
            <p:cNvSpPr>
              <a:spLocks/>
            </p:cNvSpPr>
            <p:nvPr/>
          </p:nvSpPr>
          <p:spPr bwMode="auto">
            <a:xfrm>
              <a:off x="-1160" y="1930"/>
              <a:ext cx="248" cy="300"/>
            </a:xfrm>
            <a:custGeom>
              <a:avLst/>
              <a:gdLst>
                <a:gd name="T0" fmla="*/ 112 w 130"/>
                <a:gd name="T1" fmla="*/ 137 h 157"/>
                <a:gd name="T2" fmla="*/ 130 w 130"/>
                <a:gd name="T3" fmla="*/ 80 h 157"/>
                <a:gd name="T4" fmla="*/ 113 w 130"/>
                <a:gd name="T5" fmla="*/ 21 h 157"/>
                <a:gd name="T6" fmla="*/ 66 w 130"/>
                <a:gd name="T7" fmla="*/ 0 h 157"/>
                <a:gd name="T8" fmla="*/ 18 w 130"/>
                <a:gd name="T9" fmla="*/ 22 h 157"/>
                <a:gd name="T10" fmla="*/ 0 w 130"/>
                <a:gd name="T11" fmla="*/ 79 h 157"/>
                <a:gd name="T12" fmla="*/ 9 w 130"/>
                <a:gd name="T13" fmla="*/ 120 h 157"/>
                <a:gd name="T14" fmla="*/ 31 w 130"/>
                <a:gd name="T15" fmla="*/ 148 h 157"/>
                <a:gd name="T16" fmla="*/ 64 w 130"/>
                <a:gd name="T17" fmla="*/ 157 h 157"/>
                <a:gd name="T18" fmla="*/ 112 w 130"/>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7">
                  <a:moveTo>
                    <a:pt x="112" y="137"/>
                  </a:moveTo>
                  <a:cubicBezTo>
                    <a:pt x="124" y="124"/>
                    <a:pt x="130" y="104"/>
                    <a:pt x="130" y="80"/>
                  </a:cubicBezTo>
                  <a:cubicBezTo>
                    <a:pt x="130" y="55"/>
                    <a:pt x="124" y="35"/>
                    <a:pt x="113" y="21"/>
                  </a:cubicBezTo>
                  <a:cubicBezTo>
                    <a:pt x="101" y="7"/>
                    <a:pt x="86" y="0"/>
                    <a:pt x="66" y="0"/>
                  </a:cubicBezTo>
                  <a:cubicBezTo>
                    <a:pt x="46" y="0"/>
                    <a:pt x="30" y="8"/>
                    <a:pt x="18" y="22"/>
                  </a:cubicBezTo>
                  <a:cubicBezTo>
                    <a:pt x="6" y="37"/>
                    <a:pt x="0" y="56"/>
                    <a:pt x="0" y="79"/>
                  </a:cubicBezTo>
                  <a:cubicBezTo>
                    <a:pt x="0" y="94"/>
                    <a:pt x="3" y="108"/>
                    <a:pt x="9" y="120"/>
                  </a:cubicBezTo>
                  <a:cubicBezTo>
                    <a:pt x="14" y="132"/>
                    <a:pt x="21" y="141"/>
                    <a:pt x="31" y="148"/>
                  </a:cubicBezTo>
                  <a:cubicBezTo>
                    <a:pt x="41" y="154"/>
                    <a:pt x="52" y="157"/>
                    <a:pt x="64" y="157"/>
                  </a:cubicBezTo>
                  <a:cubicBezTo>
                    <a:pt x="84" y="157"/>
                    <a:pt x="100" y="151"/>
                    <a:pt x="112"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071"/>
            <p:cNvSpPr>
              <a:spLocks/>
            </p:cNvSpPr>
            <p:nvPr/>
          </p:nvSpPr>
          <p:spPr bwMode="auto">
            <a:xfrm>
              <a:off x="-2221" y="1217"/>
              <a:ext cx="2053" cy="1127"/>
            </a:xfrm>
            <a:custGeom>
              <a:avLst/>
              <a:gdLst>
                <a:gd name="T0" fmla="*/ 1062 w 1076"/>
                <a:gd name="T1" fmla="*/ 513 h 591"/>
                <a:gd name="T2" fmla="*/ 988 w 1076"/>
                <a:gd name="T3" fmla="*/ 386 h 591"/>
                <a:gd name="T4" fmla="*/ 982 w 1076"/>
                <a:gd name="T5" fmla="*/ 384 h 591"/>
                <a:gd name="T6" fmla="*/ 810 w 1076"/>
                <a:gd name="T7" fmla="*/ 212 h 591"/>
                <a:gd name="T8" fmla="*/ 397 w 1076"/>
                <a:gd name="T9" fmla="*/ 113 h 591"/>
                <a:gd name="T10" fmla="*/ 120 w 1076"/>
                <a:gd name="T11" fmla="*/ 270 h 591"/>
                <a:gd name="T12" fmla="*/ 0 w 1076"/>
                <a:gd name="T13" fmla="*/ 416 h 591"/>
                <a:gd name="T14" fmla="*/ 134 w 1076"/>
                <a:gd name="T15" fmla="*/ 347 h 591"/>
                <a:gd name="T16" fmla="*/ 249 w 1076"/>
                <a:gd name="T17" fmla="*/ 360 h 591"/>
                <a:gd name="T18" fmla="*/ 256 w 1076"/>
                <a:gd name="T19" fmla="*/ 426 h 591"/>
                <a:gd name="T20" fmla="*/ 228 w 1076"/>
                <a:gd name="T21" fmla="*/ 445 h 591"/>
                <a:gd name="T22" fmla="*/ 276 w 1076"/>
                <a:gd name="T23" fmla="*/ 497 h 591"/>
                <a:gd name="T24" fmla="*/ 224 w 1076"/>
                <a:gd name="T25" fmla="*/ 557 h 591"/>
                <a:gd name="T26" fmla="*/ 345 w 1076"/>
                <a:gd name="T27" fmla="*/ 549 h 591"/>
                <a:gd name="T28" fmla="*/ 296 w 1076"/>
                <a:gd name="T29" fmla="*/ 456 h 591"/>
                <a:gd name="T30" fmla="*/ 346 w 1076"/>
                <a:gd name="T31" fmla="*/ 357 h 591"/>
                <a:gd name="T32" fmla="*/ 452 w 1076"/>
                <a:gd name="T33" fmla="*/ 356 h 591"/>
                <a:gd name="T34" fmla="*/ 500 w 1076"/>
                <a:gd name="T35" fmla="*/ 451 h 591"/>
                <a:gd name="T36" fmla="*/ 451 w 1076"/>
                <a:gd name="T37" fmla="*/ 549 h 591"/>
                <a:gd name="T38" fmla="*/ 540 w 1076"/>
                <a:gd name="T39" fmla="*/ 557 h 591"/>
                <a:gd name="T40" fmla="*/ 567 w 1076"/>
                <a:gd name="T41" fmla="*/ 549 h 591"/>
                <a:gd name="T42" fmla="*/ 519 w 1076"/>
                <a:gd name="T43" fmla="*/ 456 h 591"/>
                <a:gd name="T44" fmla="*/ 568 w 1076"/>
                <a:gd name="T45" fmla="*/ 357 h 591"/>
                <a:gd name="T46" fmla="*/ 675 w 1076"/>
                <a:gd name="T47" fmla="*/ 356 h 591"/>
                <a:gd name="T48" fmla="*/ 723 w 1076"/>
                <a:gd name="T49" fmla="*/ 451 h 591"/>
                <a:gd name="T50" fmla="*/ 674 w 1076"/>
                <a:gd name="T51" fmla="*/ 549 h 591"/>
                <a:gd name="T52" fmla="*/ 756 w 1076"/>
                <a:gd name="T53" fmla="*/ 557 h 591"/>
                <a:gd name="T54" fmla="*/ 792 w 1076"/>
                <a:gd name="T55" fmla="*/ 347 h 591"/>
                <a:gd name="T56" fmla="*/ 792 w 1076"/>
                <a:gd name="T57" fmla="*/ 447 h 591"/>
                <a:gd name="T58" fmla="*/ 869 w 1076"/>
                <a:gd name="T59" fmla="*/ 347 h 591"/>
                <a:gd name="T60" fmla="*/ 827 w 1076"/>
                <a:gd name="T61" fmla="*/ 448 h 591"/>
                <a:gd name="T62" fmla="*/ 987 w 1076"/>
                <a:gd name="T63" fmla="*/ 557 h 591"/>
                <a:gd name="T64" fmla="*/ 1076 w 1076"/>
                <a:gd name="T65" fmla="*/ 54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6" h="591">
                  <a:moveTo>
                    <a:pt x="1076" y="546"/>
                  </a:moveTo>
                  <a:cubicBezTo>
                    <a:pt x="1076" y="533"/>
                    <a:pt x="1071" y="522"/>
                    <a:pt x="1062" y="513"/>
                  </a:cubicBezTo>
                  <a:cubicBezTo>
                    <a:pt x="1069" y="501"/>
                    <a:pt x="1073" y="487"/>
                    <a:pt x="1073" y="471"/>
                  </a:cubicBezTo>
                  <a:cubicBezTo>
                    <a:pt x="1073" y="424"/>
                    <a:pt x="1035" y="386"/>
                    <a:pt x="988" y="386"/>
                  </a:cubicBezTo>
                  <a:cubicBezTo>
                    <a:pt x="986" y="386"/>
                    <a:pt x="984" y="386"/>
                    <a:pt x="982" y="387"/>
                  </a:cubicBezTo>
                  <a:cubicBezTo>
                    <a:pt x="982" y="386"/>
                    <a:pt x="982" y="385"/>
                    <a:pt x="982" y="384"/>
                  </a:cubicBezTo>
                  <a:cubicBezTo>
                    <a:pt x="982" y="289"/>
                    <a:pt x="905" y="212"/>
                    <a:pt x="810" y="212"/>
                  </a:cubicBezTo>
                  <a:cubicBezTo>
                    <a:pt x="810" y="212"/>
                    <a:pt x="810" y="212"/>
                    <a:pt x="810" y="212"/>
                  </a:cubicBezTo>
                  <a:cubicBezTo>
                    <a:pt x="806" y="94"/>
                    <a:pt x="709" y="0"/>
                    <a:pt x="590" y="0"/>
                  </a:cubicBezTo>
                  <a:cubicBezTo>
                    <a:pt x="507" y="0"/>
                    <a:pt x="435" y="45"/>
                    <a:pt x="397" y="113"/>
                  </a:cubicBezTo>
                  <a:cubicBezTo>
                    <a:pt x="370" y="96"/>
                    <a:pt x="338" y="87"/>
                    <a:pt x="304" y="87"/>
                  </a:cubicBezTo>
                  <a:cubicBezTo>
                    <a:pt x="203" y="87"/>
                    <a:pt x="120" y="169"/>
                    <a:pt x="120" y="270"/>
                  </a:cubicBezTo>
                  <a:cubicBezTo>
                    <a:pt x="120" y="273"/>
                    <a:pt x="120" y="275"/>
                    <a:pt x="121" y="278"/>
                  </a:cubicBezTo>
                  <a:cubicBezTo>
                    <a:pt x="53" y="287"/>
                    <a:pt x="0" y="346"/>
                    <a:pt x="0" y="416"/>
                  </a:cubicBezTo>
                  <a:cubicBezTo>
                    <a:pt x="0" y="492"/>
                    <a:pt x="59" y="553"/>
                    <a:pt x="134" y="556"/>
                  </a:cubicBezTo>
                  <a:cubicBezTo>
                    <a:pt x="134" y="347"/>
                    <a:pt x="134" y="347"/>
                    <a:pt x="134" y="347"/>
                  </a:cubicBezTo>
                  <a:cubicBezTo>
                    <a:pt x="201" y="347"/>
                    <a:pt x="201" y="347"/>
                    <a:pt x="201" y="347"/>
                  </a:cubicBezTo>
                  <a:cubicBezTo>
                    <a:pt x="221" y="347"/>
                    <a:pt x="237" y="351"/>
                    <a:pt x="249" y="360"/>
                  </a:cubicBezTo>
                  <a:cubicBezTo>
                    <a:pt x="261" y="369"/>
                    <a:pt x="266" y="381"/>
                    <a:pt x="266" y="396"/>
                  </a:cubicBezTo>
                  <a:cubicBezTo>
                    <a:pt x="266" y="407"/>
                    <a:pt x="263" y="417"/>
                    <a:pt x="256" y="426"/>
                  </a:cubicBezTo>
                  <a:cubicBezTo>
                    <a:pt x="249" y="435"/>
                    <a:pt x="240" y="441"/>
                    <a:pt x="228" y="445"/>
                  </a:cubicBezTo>
                  <a:cubicBezTo>
                    <a:pt x="228" y="445"/>
                    <a:pt x="228" y="445"/>
                    <a:pt x="228" y="445"/>
                  </a:cubicBezTo>
                  <a:cubicBezTo>
                    <a:pt x="243" y="447"/>
                    <a:pt x="255" y="453"/>
                    <a:pt x="264" y="462"/>
                  </a:cubicBezTo>
                  <a:cubicBezTo>
                    <a:pt x="272" y="471"/>
                    <a:pt x="276" y="483"/>
                    <a:pt x="276" y="497"/>
                  </a:cubicBezTo>
                  <a:cubicBezTo>
                    <a:pt x="276" y="516"/>
                    <a:pt x="270" y="530"/>
                    <a:pt x="256" y="542"/>
                  </a:cubicBezTo>
                  <a:cubicBezTo>
                    <a:pt x="247" y="549"/>
                    <a:pt x="237" y="554"/>
                    <a:pt x="224" y="557"/>
                  </a:cubicBezTo>
                  <a:cubicBezTo>
                    <a:pt x="361" y="557"/>
                    <a:pt x="361" y="557"/>
                    <a:pt x="361" y="557"/>
                  </a:cubicBezTo>
                  <a:cubicBezTo>
                    <a:pt x="356" y="555"/>
                    <a:pt x="350" y="552"/>
                    <a:pt x="345" y="549"/>
                  </a:cubicBezTo>
                  <a:cubicBezTo>
                    <a:pt x="329" y="540"/>
                    <a:pt x="318" y="528"/>
                    <a:pt x="309" y="511"/>
                  </a:cubicBezTo>
                  <a:cubicBezTo>
                    <a:pt x="301" y="495"/>
                    <a:pt x="296" y="476"/>
                    <a:pt x="296" y="456"/>
                  </a:cubicBezTo>
                  <a:cubicBezTo>
                    <a:pt x="296" y="433"/>
                    <a:pt x="301" y="414"/>
                    <a:pt x="309" y="397"/>
                  </a:cubicBezTo>
                  <a:cubicBezTo>
                    <a:pt x="318" y="379"/>
                    <a:pt x="330" y="366"/>
                    <a:pt x="346" y="357"/>
                  </a:cubicBezTo>
                  <a:cubicBezTo>
                    <a:pt x="361" y="348"/>
                    <a:pt x="380" y="343"/>
                    <a:pt x="401" y="343"/>
                  </a:cubicBezTo>
                  <a:cubicBezTo>
                    <a:pt x="420" y="343"/>
                    <a:pt x="437" y="348"/>
                    <a:pt x="452" y="356"/>
                  </a:cubicBezTo>
                  <a:cubicBezTo>
                    <a:pt x="468" y="365"/>
                    <a:pt x="479" y="378"/>
                    <a:pt x="488" y="394"/>
                  </a:cubicBezTo>
                  <a:cubicBezTo>
                    <a:pt x="496" y="411"/>
                    <a:pt x="500" y="429"/>
                    <a:pt x="500" y="451"/>
                  </a:cubicBezTo>
                  <a:cubicBezTo>
                    <a:pt x="500" y="473"/>
                    <a:pt x="496" y="493"/>
                    <a:pt x="488" y="509"/>
                  </a:cubicBezTo>
                  <a:cubicBezTo>
                    <a:pt x="479" y="526"/>
                    <a:pt x="467" y="539"/>
                    <a:pt x="451" y="549"/>
                  </a:cubicBezTo>
                  <a:cubicBezTo>
                    <a:pt x="446" y="552"/>
                    <a:pt x="440" y="555"/>
                    <a:pt x="434" y="557"/>
                  </a:cubicBezTo>
                  <a:cubicBezTo>
                    <a:pt x="540" y="557"/>
                    <a:pt x="540" y="557"/>
                    <a:pt x="540" y="557"/>
                  </a:cubicBezTo>
                  <a:cubicBezTo>
                    <a:pt x="584" y="557"/>
                    <a:pt x="584" y="557"/>
                    <a:pt x="584" y="557"/>
                  </a:cubicBezTo>
                  <a:cubicBezTo>
                    <a:pt x="578" y="555"/>
                    <a:pt x="573" y="552"/>
                    <a:pt x="567" y="549"/>
                  </a:cubicBezTo>
                  <a:cubicBezTo>
                    <a:pt x="552" y="540"/>
                    <a:pt x="540" y="528"/>
                    <a:pt x="532" y="511"/>
                  </a:cubicBezTo>
                  <a:cubicBezTo>
                    <a:pt x="523" y="495"/>
                    <a:pt x="519" y="476"/>
                    <a:pt x="519" y="456"/>
                  </a:cubicBezTo>
                  <a:cubicBezTo>
                    <a:pt x="519" y="433"/>
                    <a:pt x="523" y="414"/>
                    <a:pt x="532" y="397"/>
                  </a:cubicBezTo>
                  <a:cubicBezTo>
                    <a:pt x="540" y="379"/>
                    <a:pt x="552" y="366"/>
                    <a:pt x="568" y="357"/>
                  </a:cubicBezTo>
                  <a:cubicBezTo>
                    <a:pt x="584" y="348"/>
                    <a:pt x="602" y="343"/>
                    <a:pt x="623" y="343"/>
                  </a:cubicBezTo>
                  <a:cubicBezTo>
                    <a:pt x="643" y="343"/>
                    <a:pt x="660" y="348"/>
                    <a:pt x="675" y="356"/>
                  </a:cubicBezTo>
                  <a:cubicBezTo>
                    <a:pt x="690" y="365"/>
                    <a:pt x="702" y="378"/>
                    <a:pt x="710" y="394"/>
                  </a:cubicBezTo>
                  <a:cubicBezTo>
                    <a:pt x="719" y="411"/>
                    <a:pt x="723" y="429"/>
                    <a:pt x="723" y="451"/>
                  </a:cubicBezTo>
                  <a:cubicBezTo>
                    <a:pt x="723" y="473"/>
                    <a:pt x="719" y="493"/>
                    <a:pt x="710" y="509"/>
                  </a:cubicBezTo>
                  <a:cubicBezTo>
                    <a:pt x="702" y="526"/>
                    <a:pt x="690" y="539"/>
                    <a:pt x="674" y="549"/>
                  </a:cubicBezTo>
                  <a:cubicBezTo>
                    <a:pt x="668" y="552"/>
                    <a:pt x="663" y="555"/>
                    <a:pt x="657" y="557"/>
                  </a:cubicBezTo>
                  <a:cubicBezTo>
                    <a:pt x="756" y="557"/>
                    <a:pt x="756" y="557"/>
                    <a:pt x="756" y="557"/>
                  </a:cubicBezTo>
                  <a:cubicBezTo>
                    <a:pt x="756" y="347"/>
                    <a:pt x="756" y="347"/>
                    <a:pt x="756" y="347"/>
                  </a:cubicBezTo>
                  <a:cubicBezTo>
                    <a:pt x="792" y="347"/>
                    <a:pt x="792" y="347"/>
                    <a:pt x="792" y="347"/>
                  </a:cubicBezTo>
                  <a:cubicBezTo>
                    <a:pt x="792" y="447"/>
                    <a:pt x="792" y="447"/>
                    <a:pt x="792" y="447"/>
                  </a:cubicBezTo>
                  <a:cubicBezTo>
                    <a:pt x="792" y="447"/>
                    <a:pt x="792" y="447"/>
                    <a:pt x="792" y="447"/>
                  </a:cubicBezTo>
                  <a:cubicBezTo>
                    <a:pt x="798" y="437"/>
                    <a:pt x="798" y="437"/>
                    <a:pt x="798" y="437"/>
                  </a:cubicBezTo>
                  <a:cubicBezTo>
                    <a:pt x="869" y="347"/>
                    <a:pt x="869" y="347"/>
                    <a:pt x="869" y="347"/>
                  </a:cubicBezTo>
                  <a:cubicBezTo>
                    <a:pt x="912" y="347"/>
                    <a:pt x="912" y="347"/>
                    <a:pt x="912" y="347"/>
                  </a:cubicBezTo>
                  <a:cubicBezTo>
                    <a:pt x="827" y="448"/>
                    <a:pt x="827" y="448"/>
                    <a:pt x="827" y="448"/>
                  </a:cubicBezTo>
                  <a:cubicBezTo>
                    <a:pt x="917" y="557"/>
                    <a:pt x="917" y="557"/>
                    <a:pt x="917" y="557"/>
                  </a:cubicBezTo>
                  <a:cubicBezTo>
                    <a:pt x="987" y="557"/>
                    <a:pt x="987" y="557"/>
                    <a:pt x="987" y="557"/>
                  </a:cubicBezTo>
                  <a:cubicBezTo>
                    <a:pt x="992" y="576"/>
                    <a:pt x="1010" y="591"/>
                    <a:pt x="1031" y="591"/>
                  </a:cubicBezTo>
                  <a:cubicBezTo>
                    <a:pt x="1056" y="591"/>
                    <a:pt x="1076" y="571"/>
                    <a:pt x="1076" y="5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072"/>
            <p:cNvSpPr>
              <a:spLocks/>
            </p:cNvSpPr>
            <p:nvPr/>
          </p:nvSpPr>
          <p:spPr bwMode="auto">
            <a:xfrm>
              <a:off x="-710" y="2085"/>
              <a:ext cx="149" cy="194"/>
            </a:xfrm>
            <a:custGeom>
              <a:avLst/>
              <a:gdLst>
                <a:gd name="T0" fmla="*/ 12 w 149"/>
                <a:gd name="T1" fmla="*/ 19 h 194"/>
                <a:gd name="T2" fmla="*/ 0 w 149"/>
                <a:gd name="T3" fmla="*/ 0 h 194"/>
                <a:gd name="T4" fmla="*/ 0 w 149"/>
                <a:gd name="T5" fmla="*/ 0 h 194"/>
                <a:gd name="T6" fmla="*/ 0 w 149"/>
                <a:gd name="T7" fmla="*/ 194 h 194"/>
                <a:gd name="T8" fmla="*/ 35 w 149"/>
                <a:gd name="T9" fmla="*/ 194 h 194"/>
                <a:gd name="T10" fmla="*/ 149 w 149"/>
                <a:gd name="T11" fmla="*/ 194 h 194"/>
                <a:gd name="T12" fmla="*/ 12 w 149"/>
                <a:gd name="T13" fmla="*/ 19 h 194"/>
              </a:gdLst>
              <a:ahLst/>
              <a:cxnLst>
                <a:cxn ang="0">
                  <a:pos x="T0" y="T1"/>
                </a:cxn>
                <a:cxn ang="0">
                  <a:pos x="T2" y="T3"/>
                </a:cxn>
                <a:cxn ang="0">
                  <a:pos x="T4" y="T5"/>
                </a:cxn>
                <a:cxn ang="0">
                  <a:pos x="T6" y="T7"/>
                </a:cxn>
                <a:cxn ang="0">
                  <a:pos x="T8" y="T9"/>
                </a:cxn>
                <a:cxn ang="0">
                  <a:pos x="T10" y="T11"/>
                </a:cxn>
                <a:cxn ang="0">
                  <a:pos x="T12" y="T13"/>
                </a:cxn>
              </a:cxnLst>
              <a:rect l="0" t="0" r="r" b="b"/>
              <a:pathLst>
                <a:path w="149" h="194">
                  <a:moveTo>
                    <a:pt x="12" y="19"/>
                  </a:moveTo>
                  <a:lnTo>
                    <a:pt x="0" y="0"/>
                  </a:lnTo>
                  <a:lnTo>
                    <a:pt x="0" y="0"/>
                  </a:lnTo>
                  <a:lnTo>
                    <a:pt x="0" y="194"/>
                  </a:lnTo>
                  <a:lnTo>
                    <a:pt x="35" y="194"/>
                  </a:lnTo>
                  <a:lnTo>
                    <a:pt x="149" y="194"/>
                  </a:lnTo>
                  <a:lnTo>
                    <a:pt x="1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Rectangle 36"/>
          <p:cNvSpPr/>
          <p:nvPr userDrawn="1"/>
        </p:nvSpPr>
        <p:spPr>
          <a:xfrm>
            <a:off x="7439025" y="5791200"/>
            <a:ext cx="4752976" cy="522514"/>
          </a:xfrm>
          <a:prstGeom prst="rect">
            <a:avLst/>
          </a:prstGeom>
          <a:solidFill>
            <a:srgbClr val="FFF1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91440" bIns="91440" numCol="1" spcCol="0" rtlCol="0" fromWordArt="0" anchor="ctr" anchorCtr="0" forceAA="0" compatLnSpc="1">
            <a:prstTxWarp prst="textNoShape">
              <a:avLst/>
            </a:prstTxWarp>
            <a:noAutofit/>
          </a:bodyPr>
          <a:lstStyle/>
          <a:p>
            <a:endParaRPr lang="en-US" sz="2400">
              <a:latin typeface="Segoe Pro Semibold" panose="020B0702040504020203" pitchFamily="34" charset="0"/>
            </a:endParaRPr>
          </a:p>
        </p:txBody>
      </p:sp>
      <p:sp>
        <p:nvSpPr>
          <p:cNvPr id="39" name="Text Placeholder 38"/>
          <p:cNvSpPr>
            <a:spLocks noGrp="1"/>
          </p:cNvSpPr>
          <p:nvPr>
            <p:ph type="body" sz="quarter" idx="10" hasCustomPrompt="1"/>
          </p:nvPr>
        </p:nvSpPr>
        <p:spPr>
          <a:xfrm>
            <a:off x="7648574" y="5791200"/>
            <a:ext cx="3019426" cy="522514"/>
          </a:xfrm>
        </p:spPr>
        <p:txBody>
          <a:bodyPr lIns="0" tIns="0" rIns="0" bIns="0" anchor="ctr">
            <a:noAutofit/>
          </a:bodyPr>
          <a:lstStyle>
            <a:lvl1pPr algn="r">
              <a:defRPr sz="2400">
                <a:solidFill>
                  <a:schemeClr val="bg1">
                    <a:lumMod val="50000"/>
                  </a:schemeClr>
                </a:solidFill>
                <a:latin typeface="Segoe Pro Semibold" panose="020B0702040504020203" pitchFamily="34" charset="0"/>
              </a:defRPr>
            </a:lvl1pPr>
          </a:lstStyle>
          <a:p>
            <a:pPr lvl="0"/>
            <a:r>
              <a:rPr lang="en-US"/>
              <a:t>Text</a:t>
            </a:r>
          </a:p>
        </p:txBody>
      </p:sp>
      <p:grpSp>
        <p:nvGrpSpPr>
          <p:cNvPr id="65" name="Group 74">
            <a:extLst>
              <a:ext uri="{FF2B5EF4-FFF2-40B4-BE49-F238E27FC236}">
                <a16:creationId xmlns:a16="http://schemas.microsoft.com/office/drawing/2014/main" id="{5CFE284F-4F19-4A9B-9DC8-C4B6F3BA4D8E}"/>
              </a:ext>
            </a:extLst>
          </p:cNvPr>
          <p:cNvGrpSpPr>
            <a:grpSpLocks noChangeAspect="1"/>
          </p:cNvGrpSpPr>
          <p:nvPr userDrawn="1"/>
        </p:nvGrpSpPr>
        <p:grpSpPr bwMode="auto">
          <a:xfrm>
            <a:off x="304800" y="6248402"/>
            <a:ext cx="1407319" cy="307265"/>
            <a:chOff x="3238" y="2031"/>
            <a:chExt cx="1200" cy="262"/>
          </a:xfrm>
        </p:grpSpPr>
        <p:sp>
          <p:nvSpPr>
            <p:cNvPr id="66" name="Freeform 75">
              <a:extLst>
                <a:ext uri="{FF2B5EF4-FFF2-40B4-BE49-F238E27FC236}">
                  <a16:creationId xmlns:a16="http://schemas.microsoft.com/office/drawing/2014/main" id="{894F8CC2-24E6-401D-A922-4BCE881CB199}"/>
                </a:ext>
              </a:extLst>
            </p:cNvPr>
            <p:cNvSpPr>
              <a:spLocks/>
            </p:cNvSpPr>
            <p:nvPr userDrawn="1"/>
          </p:nvSpPr>
          <p:spPr bwMode="auto">
            <a:xfrm>
              <a:off x="3569" y="2082"/>
              <a:ext cx="168" cy="158"/>
            </a:xfrm>
            <a:custGeom>
              <a:avLst/>
              <a:gdLst>
                <a:gd name="T0" fmla="*/ 39 w 71"/>
                <a:gd name="T1" fmla="*/ 41 h 65"/>
                <a:gd name="T2" fmla="*/ 36 w 71"/>
                <a:gd name="T3" fmla="*/ 50 h 65"/>
                <a:gd name="T4" fmla="*/ 36 w 71"/>
                <a:gd name="T5" fmla="*/ 50 h 65"/>
                <a:gd name="T6" fmla="*/ 33 w 71"/>
                <a:gd name="T7" fmla="*/ 41 h 65"/>
                <a:gd name="T8" fmla="*/ 16 w 71"/>
                <a:gd name="T9" fmla="*/ 0 h 65"/>
                <a:gd name="T10" fmla="*/ 0 w 71"/>
                <a:gd name="T11" fmla="*/ 0 h 65"/>
                <a:gd name="T12" fmla="*/ 0 w 71"/>
                <a:gd name="T13" fmla="*/ 65 h 65"/>
                <a:gd name="T14" fmla="*/ 11 w 71"/>
                <a:gd name="T15" fmla="*/ 65 h 65"/>
                <a:gd name="T16" fmla="*/ 11 w 71"/>
                <a:gd name="T17" fmla="*/ 25 h 65"/>
                <a:gd name="T18" fmla="*/ 11 w 71"/>
                <a:gd name="T19" fmla="*/ 17 h 65"/>
                <a:gd name="T20" fmla="*/ 11 w 71"/>
                <a:gd name="T21" fmla="*/ 12 h 65"/>
                <a:gd name="T22" fmla="*/ 11 w 71"/>
                <a:gd name="T23" fmla="*/ 12 h 65"/>
                <a:gd name="T24" fmla="*/ 12 w 71"/>
                <a:gd name="T25" fmla="*/ 18 h 65"/>
                <a:gd name="T26" fmla="*/ 32 w 71"/>
                <a:gd name="T27" fmla="*/ 65 h 65"/>
                <a:gd name="T28" fmla="*/ 39 w 71"/>
                <a:gd name="T29" fmla="*/ 65 h 65"/>
                <a:gd name="T30" fmla="*/ 58 w 71"/>
                <a:gd name="T31" fmla="*/ 18 h 65"/>
                <a:gd name="T32" fmla="*/ 60 w 71"/>
                <a:gd name="T33" fmla="*/ 12 h 65"/>
                <a:gd name="T34" fmla="*/ 60 w 71"/>
                <a:gd name="T35" fmla="*/ 12 h 65"/>
                <a:gd name="T36" fmla="*/ 60 w 71"/>
                <a:gd name="T37" fmla="*/ 24 h 65"/>
                <a:gd name="T38" fmla="*/ 60 w 71"/>
                <a:gd name="T39" fmla="*/ 65 h 65"/>
                <a:gd name="T40" fmla="*/ 71 w 71"/>
                <a:gd name="T41" fmla="*/ 65 h 65"/>
                <a:gd name="T42" fmla="*/ 71 w 71"/>
                <a:gd name="T43" fmla="*/ 0 h 65"/>
                <a:gd name="T44" fmla="*/ 55 w 71"/>
                <a:gd name="T45" fmla="*/ 0 h 65"/>
                <a:gd name="T46" fmla="*/ 39 w 71"/>
                <a:gd name="T47"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5">
                  <a:moveTo>
                    <a:pt x="39" y="41"/>
                  </a:moveTo>
                  <a:cubicBezTo>
                    <a:pt x="36" y="50"/>
                    <a:pt x="36" y="50"/>
                    <a:pt x="36" y="50"/>
                  </a:cubicBezTo>
                  <a:cubicBezTo>
                    <a:pt x="36" y="50"/>
                    <a:pt x="36" y="50"/>
                    <a:pt x="36" y="50"/>
                  </a:cubicBezTo>
                  <a:cubicBezTo>
                    <a:pt x="35" y="48"/>
                    <a:pt x="34" y="45"/>
                    <a:pt x="33" y="41"/>
                  </a:cubicBezTo>
                  <a:cubicBezTo>
                    <a:pt x="16" y="0"/>
                    <a:pt x="16" y="0"/>
                    <a:pt x="16" y="0"/>
                  </a:cubicBezTo>
                  <a:cubicBezTo>
                    <a:pt x="0" y="0"/>
                    <a:pt x="0" y="0"/>
                    <a:pt x="0" y="0"/>
                  </a:cubicBezTo>
                  <a:cubicBezTo>
                    <a:pt x="0" y="65"/>
                    <a:pt x="0" y="65"/>
                    <a:pt x="0" y="65"/>
                  </a:cubicBezTo>
                  <a:cubicBezTo>
                    <a:pt x="11" y="65"/>
                    <a:pt x="11" y="65"/>
                    <a:pt x="11" y="65"/>
                  </a:cubicBezTo>
                  <a:cubicBezTo>
                    <a:pt x="11" y="25"/>
                    <a:pt x="11" y="25"/>
                    <a:pt x="11" y="25"/>
                  </a:cubicBezTo>
                  <a:cubicBezTo>
                    <a:pt x="11" y="23"/>
                    <a:pt x="11" y="20"/>
                    <a:pt x="11" y="17"/>
                  </a:cubicBezTo>
                  <a:cubicBezTo>
                    <a:pt x="11" y="15"/>
                    <a:pt x="11" y="13"/>
                    <a:pt x="11" y="12"/>
                  </a:cubicBezTo>
                  <a:cubicBezTo>
                    <a:pt x="11" y="12"/>
                    <a:pt x="11" y="12"/>
                    <a:pt x="11" y="12"/>
                  </a:cubicBezTo>
                  <a:cubicBezTo>
                    <a:pt x="11" y="15"/>
                    <a:pt x="12" y="17"/>
                    <a:pt x="12" y="18"/>
                  </a:cubicBezTo>
                  <a:cubicBezTo>
                    <a:pt x="32" y="65"/>
                    <a:pt x="32" y="65"/>
                    <a:pt x="32" y="65"/>
                  </a:cubicBezTo>
                  <a:cubicBezTo>
                    <a:pt x="39" y="65"/>
                    <a:pt x="39" y="65"/>
                    <a:pt x="39" y="65"/>
                  </a:cubicBezTo>
                  <a:cubicBezTo>
                    <a:pt x="58" y="18"/>
                    <a:pt x="58" y="18"/>
                    <a:pt x="58" y="18"/>
                  </a:cubicBezTo>
                  <a:cubicBezTo>
                    <a:pt x="59" y="16"/>
                    <a:pt x="59" y="14"/>
                    <a:pt x="60" y="12"/>
                  </a:cubicBezTo>
                  <a:cubicBezTo>
                    <a:pt x="60" y="12"/>
                    <a:pt x="60" y="12"/>
                    <a:pt x="60" y="12"/>
                  </a:cubicBezTo>
                  <a:cubicBezTo>
                    <a:pt x="60" y="17"/>
                    <a:pt x="60" y="21"/>
                    <a:pt x="60" y="24"/>
                  </a:cubicBezTo>
                  <a:cubicBezTo>
                    <a:pt x="60" y="65"/>
                    <a:pt x="60" y="65"/>
                    <a:pt x="60" y="65"/>
                  </a:cubicBezTo>
                  <a:cubicBezTo>
                    <a:pt x="71" y="65"/>
                    <a:pt x="71" y="65"/>
                    <a:pt x="71" y="65"/>
                  </a:cubicBezTo>
                  <a:cubicBezTo>
                    <a:pt x="71" y="0"/>
                    <a:pt x="71" y="0"/>
                    <a:pt x="71" y="0"/>
                  </a:cubicBezTo>
                  <a:cubicBezTo>
                    <a:pt x="55" y="0"/>
                    <a:pt x="55" y="0"/>
                    <a:pt x="55" y="0"/>
                  </a:cubicBezTo>
                  <a:lnTo>
                    <a:pt x="3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76">
              <a:extLst>
                <a:ext uri="{FF2B5EF4-FFF2-40B4-BE49-F238E27FC236}">
                  <a16:creationId xmlns:a16="http://schemas.microsoft.com/office/drawing/2014/main" id="{A96E685E-EC7D-45DA-8AA1-493019CB86A0}"/>
                </a:ext>
              </a:extLst>
            </p:cNvPr>
            <p:cNvSpPr>
              <a:spLocks noChangeArrowheads="1"/>
            </p:cNvSpPr>
            <p:nvPr userDrawn="1"/>
          </p:nvSpPr>
          <p:spPr bwMode="auto">
            <a:xfrm>
              <a:off x="3761" y="2128"/>
              <a:ext cx="26"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
              <a:extLst>
                <a:ext uri="{FF2B5EF4-FFF2-40B4-BE49-F238E27FC236}">
                  <a16:creationId xmlns:a16="http://schemas.microsoft.com/office/drawing/2014/main" id="{636F984B-CECA-46D5-8574-03FE24E5037D}"/>
                </a:ext>
              </a:extLst>
            </p:cNvPr>
            <p:cNvSpPr>
              <a:spLocks/>
            </p:cNvSpPr>
            <p:nvPr userDrawn="1"/>
          </p:nvSpPr>
          <p:spPr bwMode="auto">
            <a:xfrm>
              <a:off x="3758" y="2080"/>
              <a:ext cx="31" cy="32"/>
            </a:xfrm>
            <a:custGeom>
              <a:avLst/>
              <a:gdLst>
                <a:gd name="T0" fmla="*/ 7 w 13"/>
                <a:gd name="T1" fmla="*/ 0 h 13"/>
                <a:gd name="T2" fmla="*/ 2 w 13"/>
                <a:gd name="T3" fmla="*/ 2 h 13"/>
                <a:gd name="T4" fmla="*/ 0 w 13"/>
                <a:gd name="T5" fmla="*/ 6 h 13"/>
                <a:gd name="T6" fmla="*/ 2 w 13"/>
                <a:gd name="T7" fmla="*/ 11 h 13"/>
                <a:gd name="T8" fmla="*/ 7 w 13"/>
                <a:gd name="T9" fmla="*/ 13 h 13"/>
                <a:gd name="T10" fmla="*/ 12 w 13"/>
                <a:gd name="T11" fmla="*/ 11 h 13"/>
                <a:gd name="T12" fmla="*/ 13 w 13"/>
                <a:gd name="T13" fmla="*/ 6 h 13"/>
                <a:gd name="T14" fmla="*/ 12 w 13"/>
                <a:gd name="T15" fmla="*/ 2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5" y="0"/>
                    <a:pt x="3" y="1"/>
                    <a:pt x="2" y="2"/>
                  </a:cubicBezTo>
                  <a:cubicBezTo>
                    <a:pt x="1" y="3"/>
                    <a:pt x="0" y="5"/>
                    <a:pt x="0" y="6"/>
                  </a:cubicBezTo>
                  <a:cubicBezTo>
                    <a:pt x="0" y="8"/>
                    <a:pt x="1" y="10"/>
                    <a:pt x="2" y="11"/>
                  </a:cubicBezTo>
                  <a:cubicBezTo>
                    <a:pt x="3" y="12"/>
                    <a:pt x="5" y="13"/>
                    <a:pt x="7" y="13"/>
                  </a:cubicBezTo>
                  <a:cubicBezTo>
                    <a:pt x="9" y="13"/>
                    <a:pt x="10" y="12"/>
                    <a:pt x="12" y="11"/>
                  </a:cubicBezTo>
                  <a:cubicBezTo>
                    <a:pt x="13" y="10"/>
                    <a:pt x="13" y="8"/>
                    <a:pt x="13" y="6"/>
                  </a:cubicBezTo>
                  <a:cubicBezTo>
                    <a:pt x="13" y="5"/>
                    <a:pt x="13" y="3"/>
                    <a:pt x="12" y="2"/>
                  </a:cubicBezTo>
                  <a:cubicBezTo>
                    <a:pt x="10" y="1"/>
                    <a:pt x="9" y="0"/>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8">
              <a:extLst>
                <a:ext uri="{FF2B5EF4-FFF2-40B4-BE49-F238E27FC236}">
                  <a16:creationId xmlns:a16="http://schemas.microsoft.com/office/drawing/2014/main" id="{050E1867-6B7E-4191-87EB-8620CD4E3697}"/>
                </a:ext>
              </a:extLst>
            </p:cNvPr>
            <p:cNvSpPr>
              <a:spLocks/>
            </p:cNvSpPr>
            <p:nvPr userDrawn="1"/>
          </p:nvSpPr>
          <p:spPr bwMode="auto">
            <a:xfrm>
              <a:off x="3806" y="2126"/>
              <a:ext cx="85" cy="117"/>
            </a:xfrm>
            <a:custGeom>
              <a:avLst/>
              <a:gdLst>
                <a:gd name="T0" fmla="*/ 31 w 36"/>
                <a:gd name="T1" fmla="*/ 0 h 48"/>
                <a:gd name="T2" fmla="*/ 25 w 36"/>
                <a:gd name="T3" fmla="*/ 0 h 48"/>
                <a:gd name="T4" fmla="*/ 11 w 36"/>
                <a:gd name="T5" fmla="*/ 3 h 48"/>
                <a:gd name="T6" fmla="*/ 3 w 36"/>
                <a:gd name="T7" fmla="*/ 12 h 48"/>
                <a:gd name="T8" fmla="*/ 0 w 36"/>
                <a:gd name="T9" fmla="*/ 25 h 48"/>
                <a:gd name="T10" fmla="*/ 3 w 36"/>
                <a:gd name="T11" fmla="*/ 37 h 48"/>
                <a:gd name="T12" fmla="*/ 11 w 36"/>
                <a:gd name="T13" fmla="*/ 46 h 48"/>
                <a:gd name="T14" fmla="*/ 23 w 36"/>
                <a:gd name="T15" fmla="*/ 48 h 48"/>
                <a:gd name="T16" fmla="*/ 36 w 36"/>
                <a:gd name="T17" fmla="*/ 45 h 48"/>
                <a:gd name="T18" fmla="*/ 36 w 36"/>
                <a:gd name="T19" fmla="*/ 45 h 48"/>
                <a:gd name="T20" fmla="*/ 36 w 36"/>
                <a:gd name="T21" fmla="*/ 35 h 48"/>
                <a:gd name="T22" fmla="*/ 36 w 36"/>
                <a:gd name="T23" fmla="*/ 36 h 48"/>
                <a:gd name="T24" fmla="*/ 30 w 36"/>
                <a:gd name="T25" fmla="*/ 38 h 48"/>
                <a:gd name="T26" fmla="*/ 25 w 36"/>
                <a:gd name="T27" fmla="*/ 39 h 48"/>
                <a:gd name="T28" fmla="*/ 15 w 36"/>
                <a:gd name="T29" fmla="*/ 35 h 48"/>
                <a:gd name="T30" fmla="*/ 11 w 36"/>
                <a:gd name="T31" fmla="*/ 24 h 48"/>
                <a:gd name="T32" fmla="*/ 15 w 36"/>
                <a:gd name="T33" fmla="*/ 13 h 48"/>
                <a:gd name="T34" fmla="*/ 25 w 36"/>
                <a:gd name="T35" fmla="*/ 9 h 48"/>
                <a:gd name="T36" fmla="*/ 36 w 36"/>
                <a:gd name="T37" fmla="*/ 12 h 48"/>
                <a:gd name="T38" fmla="*/ 36 w 36"/>
                <a:gd name="T39" fmla="*/ 13 h 48"/>
                <a:gd name="T40" fmla="*/ 36 w 36"/>
                <a:gd name="T41" fmla="*/ 2 h 48"/>
                <a:gd name="T42" fmla="*/ 36 w 36"/>
                <a:gd name="T43" fmla="*/ 2 h 48"/>
                <a:gd name="T44" fmla="*/ 31 w 36"/>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48">
                  <a:moveTo>
                    <a:pt x="31" y="0"/>
                  </a:moveTo>
                  <a:cubicBezTo>
                    <a:pt x="29" y="0"/>
                    <a:pt x="27" y="0"/>
                    <a:pt x="25" y="0"/>
                  </a:cubicBezTo>
                  <a:cubicBezTo>
                    <a:pt x="20" y="0"/>
                    <a:pt x="15" y="1"/>
                    <a:pt x="11" y="3"/>
                  </a:cubicBezTo>
                  <a:cubicBezTo>
                    <a:pt x="8" y="5"/>
                    <a:pt x="5" y="8"/>
                    <a:pt x="3" y="12"/>
                  </a:cubicBezTo>
                  <a:cubicBezTo>
                    <a:pt x="1" y="16"/>
                    <a:pt x="0" y="20"/>
                    <a:pt x="0" y="25"/>
                  </a:cubicBezTo>
                  <a:cubicBezTo>
                    <a:pt x="0" y="30"/>
                    <a:pt x="1" y="34"/>
                    <a:pt x="3" y="37"/>
                  </a:cubicBezTo>
                  <a:cubicBezTo>
                    <a:pt x="5" y="41"/>
                    <a:pt x="7" y="44"/>
                    <a:pt x="11" y="46"/>
                  </a:cubicBezTo>
                  <a:cubicBezTo>
                    <a:pt x="14" y="47"/>
                    <a:pt x="18" y="48"/>
                    <a:pt x="23" y="48"/>
                  </a:cubicBezTo>
                  <a:cubicBezTo>
                    <a:pt x="28" y="48"/>
                    <a:pt x="32" y="47"/>
                    <a:pt x="36" y="45"/>
                  </a:cubicBezTo>
                  <a:cubicBezTo>
                    <a:pt x="36" y="45"/>
                    <a:pt x="36" y="45"/>
                    <a:pt x="36" y="45"/>
                  </a:cubicBezTo>
                  <a:cubicBezTo>
                    <a:pt x="36" y="35"/>
                    <a:pt x="36" y="35"/>
                    <a:pt x="36" y="35"/>
                  </a:cubicBezTo>
                  <a:cubicBezTo>
                    <a:pt x="36" y="36"/>
                    <a:pt x="36" y="36"/>
                    <a:pt x="36" y="36"/>
                  </a:cubicBezTo>
                  <a:cubicBezTo>
                    <a:pt x="34" y="37"/>
                    <a:pt x="32" y="38"/>
                    <a:pt x="30" y="38"/>
                  </a:cubicBezTo>
                  <a:cubicBezTo>
                    <a:pt x="28" y="39"/>
                    <a:pt x="27" y="39"/>
                    <a:pt x="25" y="39"/>
                  </a:cubicBezTo>
                  <a:cubicBezTo>
                    <a:pt x="21" y="39"/>
                    <a:pt x="17" y="38"/>
                    <a:pt x="15" y="35"/>
                  </a:cubicBezTo>
                  <a:cubicBezTo>
                    <a:pt x="12" y="33"/>
                    <a:pt x="11" y="29"/>
                    <a:pt x="11" y="24"/>
                  </a:cubicBezTo>
                  <a:cubicBezTo>
                    <a:pt x="11" y="20"/>
                    <a:pt x="12" y="16"/>
                    <a:pt x="15" y="13"/>
                  </a:cubicBezTo>
                  <a:cubicBezTo>
                    <a:pt x="18" y="10"/>
                    <a:pt x="21" y="9"/>
                    <a:pt x="25" y="9"/>
                  </a:cubicBezTo>
                  <a:cubicBezTo>
                    <a:pt x="29" y="9"/>
                    <a:pt x="32" y="10"/>
                    <a:pt x="36" y="12"/>
                  </a:cubicBezTo>
                  <a:cubicBezTo>
                    <a:pt x="36" y="13"/>
                    <a:pt x="36" y="13"/>
                    <a:pt x="36" y="13"/>
                  </a:cubicBezTo>
                  <a:cubicBezTo>
                    <a:pt x="36" y="2"/>
                    <a:pt x="36" y="2"/>
                    <a:pt x="36" y="2"/>
                  </a:cubicBezTo>
                  <a:cubicBezTo>
                    <a:pt x="36" y="2"/>
                    <a:pt x="36" y="2"/>
                    <a:pt x="36" y="2"/>
                  </a:cubicBezTo>
                  <a:cubicBezTo>
                    <a:pt x="35" y="1"/>
                    <a:pt x="33" y="1"/>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9">
              <a:extLst>
                <a:ext uri="{FF2B5EF4-FFF2-40B4-BE49-F238E27FC236}">
                  <a16:creationId xmlns:a16="http://schemas.microsoft.com/office/drawing/2014/main" id="{A7FC8174-1F5A-42C8-873D-2FC8E855D576}"/>
                </a:ext>
              </a:extLst>
            </p:cNvPr>
            <p:cNvSpPr>
              <a:spLocks/>
            </p:cNvSpPr>
            <p:nvPr userDrawn="1"/>
          </p:nvSpPr>
          <p:spPr bwMode="auto">
            <a:xfrm>
              <a:off x="3910" y="2126"/>
              <a:ext cx="64" cy="114"/>
            </a:xfrm>
            <a:custGeom>
              <a:avLst/>
              <a:gdLst>
                <a:gd name="T0" fmla="*/ 23 w 27"/>
                <a:gd name="T1" fmla="*/ 0 h 47"/>
                <a:gd name="T2" fmla="*/ 16 w 27"/>
                <a:gd name="T3" fmla="*/ 3 h 47"/>
                <a:gd name="T4" fmla="*/ 11 w 27"/>
                <a:gd name="T5" fmla="*/ 9 h 47"/>
                <a:gd name="T6" fmla="*/ 11 w 27"/>
                <a:gd name="T7" fmla="*/ 9 h 47"/>
                <a:gd name="T8" fmla="*/ 11 w 27"/>
                <a:gd name="T9" fmla="*/ 1 h 47"/>
                <a:gd name="T10" fmla="*/ 0 w 27"/>
                <a:gd name="T11" fmla="*/ 1 h 47"/>
                <a:gd name="T12" fmla="*/ 0 w 27"/>
                <a:gd name="T13" fmla="*/ 47 h 47"/>
                <a:gd name="T14" fmla="*/ 11 w 27"/>
                <a:gd name="T15" fmla="*/ 47 h 47"/>
                <a:gd name="T16" fmla="*/ 11 w 27"/>
                <a:gd name="T17" fmla="*/ 24 h 47"/>
                <a:gd name="T18" fmla="*/ 14 w 27"/>
                <a:gd name="T19" fmla="*/ 14 h 47"/>
                <a:gd name="T20" fmla="*/ 21 w 27"/>
                <a:gd name="T21" fmla="*/ 10 h 47"/>
                <a:gd name="T22" fmla="*/ 24 w 27"/>
                <a:gd name="T23" fmla="*/ 10 h 47"/>
                <a:gd name="T24" fmla="*/ 27 w 27"/>
                <a:gd name="T25" fmla="*/ 11 h 47"/>
                <a:gd name="T26" fmla="*/ 27 w 27"/>
                <a:gd name="T27" fmla="*/ 12 h 47"/>
                <a:gd name="T28" fmla="*/ 27 w 27"/>
                <a:gd name="T29" fmla="*/ 1 h 47"/>
                <a:gd name="T30" fmla="*/ 27 w 27"/>
                <a:gd name="T31" fmla="*/ 1 h 47"/>
                <a:gd name="T32" fmla="*/ 23 w 2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47">
                  <a:moveTo>
                    <a:pt x="23" y="0"/>
                  </a:moveTo>
                  <a:cubicBezTo>
                    <a:pt x="20" y="0"/>
                    <a:pt x="18" y="1"/>
                    <a:pt x="16" y="3"/>
                  </a:cubicBezTo>
                  <a:cubicBezTo>
                    <a:pt x="14" y="4"/>
                    <a:pt x="12" y="6"/>
                    <a:pt x="11" y="9"/>
                  </a:cubicBezTo>
                  <a:cubicBezTo>
                    <a:pt x="11" y="9"/>
                    <a:pt x="11" y="9"/>
                    <a:pt x="11" y="9"/>
                  </a:cubicBezTo>
                  <a:cubicBezTo>
                    <a:pt x="11" y="1"/>
                    <a:pt x="11" y="1"/>
                    <a:pt x="11" y="1"/>
                  </a:cubicBezTo>
                  <a:cubicBezTo>
                    <a:pt x="0" y="1"/>
                    <a:pt x="0" y="1"/>
                    <a:pt x="0" y="1"/>
                  </a:cubicBezTo>
                  <a:cubicBezTo>
                    <a:pt x="0" y="47"/>
                    <a:pt x="0" y="47"/>
                    <a:pt x="0" y="47"/>
                  </a:cubicBezTo>
                  <a:cubicBezTo>
                    <a:pt x="11" y="47"/>
                    <a:pt x="11" y="47"/>
                    <a:pt x="11" y="47"/>
                  </a:cubicBezTo>
                  <a:cubicBezTo>
                    <a:pt x="11" y="24"/>
                    <a:pt x="11" y="24"/>
                    <a:pt x="11" y="24"/>
                  </a:cubicBezTo>
                  <a:cubicBezTo>
                    <a:pt x="11" y="19"/>
                    <a:pt x="12" y="16"/>
                    <a:pt x="14" y="14"/>
                  </a:cubicBezTo>
                  <a:cubicBezTo>
                    <a:pt x="16" y="11"/>
                    <a:pt x="18" y="10"/>
                    <a:pt x="21" y="10"/>
                  </a:cubicBezTo>
                  <a:cubicBezTo>
                    <a:pt x="22" y="10"/>
                    <a:pt x="23" y="10"/>
                    <a:pt x="24" y="10"/>
                  </a:cubicBezTo>
                  <a:cubicBezTo>
                    <a:pt x="26" y="11"/>
                    <a:pt x="26" y="11"/>
                    <a:pt x="27" y="11"/>
                  </a:cubicBezTo>
                  <a:cubicBezTo>
                    <a:pt x="27" y="12"/>
                    <a:pt x="27" y="12"/>
                    <a:pt x="27" y="12"/>
                  </a:cubicBezTo>
                  <a:cubicBezTo>
                    <a:pt x="27" y="1"/>
                    <a:pt x="27" y="1"/>
                    <a:pt x="27" y="1"/>
                  </a:cubicBezTo>
                  <a:cubicBezTo>
                    <a:pt x="27" y="1"/>
                    <a:pt x="27" y="1"/>
                    <a:pt x="27" y="1"/>
                  </a:cubicBezTo>
                  <a:cubicBezTo>
                    <a:pt x="26" y="0"/>
                    <a:pt x="25"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0">
              <a:extLst>
                <a:ext uri="{FF2B5EF4-FFF2-40B4-BE49-F238E27FC236}">
                  <a16:creationId xmlns:a16="http://schemas.microsoft.com/office/drawing/2014/main" id="{18CF035F-07FA-4D4D-B8BD-F97078E08093}"/>
                </a:ext>
              </a:extLst>
            </p:cNvPr>
            <p:cNvSpPr>
              <a:spLocks noEditPoints="1"/>
            </p:cNvSpPr>
            <p:nvPr userDrawn="1"/>
          </p:nvSpPr>
          <p:spPr bwMode="auto">
            <a:xfrm>
              <a:off x="3976" y="2126"/>
              <a:ext cx="114" cy="117"/>
            </a:xfrm>
            <a:custGeom>
              <a:avLst/>
              <a:gdLst>
                <a:gd name="T0" fmla="*/ 33 w 48"/>
                <a:gd name="T1" fmla="*/ 35 h 48"/>
                <a:gd name="T2" fmla="*/ 24 w 48"/>
                <a:gd name="T3" fmla="*/ 39 h 48"/>
                <a:gd name="T4" fmla="*/ 15 w 48"/>
                <a:gd name="T5" fmla="*/ 35 h 48"/>
                <a:gd name="T6" fmla="*/ 11 w 48"/>
                <a:gd name="T7" fmla="*/ 24 h 48"/>
                <a:gd name="T8" fmla="*/ 15 w 48"/>
                <a:gd name="T9" fmla="*/ 13 h 48"/>
                <a:gd name="T10" fmla="*/ 24 w 48"/>
                <a:gd name="T11" fmla="*/ 9 h 48"/>
                <a:gd name="T12" fmla="*/ 33 w 48"/>
                <a:gd name="T13" fmla="*/ 13 h 48"/>
                <a:gd name="T14" fmla="*/ 36 w 48"/>
                <a:gd name="T15" fmla="*/ 24 h 48"/>
                <a:gd name="T16" fmla="*/ 33 w 48"/>
                <a:gd name="T17" fmla="*/ 35 h 48"/>
                <a:gd name="T18" fmla="*/ 25 w 48"/>
                <a:gd name="T19" fmla="*/ 0 h 48"/>
                <a:gd name="T20" fmla="*/ 7 w 48"/>
                <a:gd name="T21" fmla="*/ 6 h 48"/>
                <a:gd name="T22" fmla="*/ 0 w 48"/>
                <a:gd name="T23" fmla="*/ 25 h 48"/>
                <a:gd name="T24" fmla="*/ 6 w 48"/>
                <a:gd name="T25" fmla="*/ 42 h 48"/>
                <a:gd name="T26" fmla="*/ 24 w 48"/>
                <a:gd name="T27" fmla="*/ 48 h 48"/>
                <a:gd name="T28" fmla="*/ 41 w 48"/>
                <a:gd name="T29" fmla="*/ 42 h 48"/>
                <a:gd name="T30" fmla="*/ 48 w 48"/>
                <a:gd name="T31" fmla="*/ 24 h 48"/>
                <a:gd name="T32" fmla="*/ 42 w 48"/>
                <a:gd name="T33" fmla="*/ 6 h 48"/>
                <a:gd name="T34" fmla="*/ 25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5" y="35"/>
                  </a:cubicBezTo>
                  <a:cubicBezTo>
                    <a:pt x="12" y="33"/>
                    <a:pt x="11" y="29"/>
                    <a:pt x="11" y="24"/>
                  </a:cubicBezTo>
                  <a:cubicBezTo>
                    <a:pt x="11" y="19"/>
                    <a:pt x="12" y="15"/>
                    <a:pt x="15" y="13"/>
                  </a:cubicBezTo>
                  <a:cubicBezTo>
                    <a:pt x="17" y="10"/>
                    <a:pt x="20" y="9"/>
                    <a:pt x="24" y="9"/>
                  </a:cubicBezTo>
                  <a:cubicBezTo>
                    <a:pt x="28" y="9"/>
                    <a:pt x="31" y="10"/>
                    <a:pt x="33" y="13"/>
                  </a:cubicBezTo>
                  <a:cubicBezTo>
                    <a:pt x="35" y="15"/>
                    <a:pt x="36" y="19"/>
                    <a:pt x="36" y="24"/>
                  </a:cubicBezTo>
                  <a:cubicBezTo>
                    <a:pt x="36" y="29"/>
                    <a:pt x="35" y="33"/>
                    <a:pt x="33" y="35"/>
                  </a:cubicBezTo>
                  <a:moveTo>
                    <a:pt x="25" y="0"/>
                  </a:moveTo>
                  <a:cubicBezTo>
                    <a:pt x="17" y="0"/>
                    <a:pt x="11" y="2"/>
                    <a:pt x="7" y="6"/>
                  </a:cubicBezTo>
                  <a:cubicBezTo>
                    <a:pt x="2" y="11"/>
                    <a:pt x="0" y="17"/>
                    <a:pt x="0" y="25"/>
                  </a:cubicBezTo>
                  <a:cubicBezTo>
                    <a:pt x="0" y="32"/>
                    <a:pt x="2" y="38"/>
                    <a:pt x="6" y="42"/>
                  </a:cubicBezTo>
                  <a:cubicBezTo>
                    <a:pt x="11" y="46"/>
                    <a:pt x="16" y="48"/>
                    <a:pt x="24" y="48"/>
                  </a:cubicBezTo>
                  <a:cubicBezTo>
                    <a:pt x="31" y="48"/>
                    <a:pt x="37" y="46"/>
                    <a:pt x="41" y="42"/>
                  </a:cubicBezTo>
                  <a:cubicBezTo>
                    <a:pt x="46" y="37"/>
                    <a:pt x="48" y="31"/>
                    <a:pt x="48" y="24"/>
                  </a:cubicBezTo>
                  <a:cubicBezTo>
                    <a:pt x="48" y="16"/>
                    <a:pt x="46" y="10"/>
                    <a:pt x="42" y="6"/>
                  </a:cubicBezTo>
                  <a:cubicBezTo>
                    <a:pt x="38" y="2"/>
                    <a:pt x="32"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1">
              <a:extLst>
                <a:ext uri="{FF2B5EF4-FFF2-40B4-BE49-F238E27FC236}">
                  <a16:creationId xmlns:a16="http://schemas.microsoft.com/office/drawing/2014/main" id="{E46ECE4F-850E-4CC0-BA48-89DD110E5F86}"/>
                </a:ext>
              </a:extLst>
            </p:cNvPr>
            <p:cNvSpPr>
              <a:spLocks/>
            </p:cNvSpPr>
            <p:nvPr userDrawn="1"/>
          </p:nvSpPr>
          <p:spPr bwMode="auto">
            <a:xfrm>
              <a:off x="4102" y="2126"/>
              <a:ext cx="73" cy="117"/>
            </a:xfrm>
            <a:custGeom>
              <a:avLst/>
              <a:gdLst>
                <a:gd name="T0" fmla="*/ 19 w 31"/>
                <a:gd name="T1" fmla="*/ 20 h 48"/>
                <a:gd name="T2" fmla="*/ 13 w 31"/>
                <a:gd name="T3" fmla="*/ 17 h 48"/>
                <a:gd name="T4" fmla="*/ 11 w 31"/>
                <a:gd name="T5" fmla="*/ 13 h 48"/>
                <a:gd name="T6" fmla="*/ 13 w 31"/>
                <a:gd name="T7" fmla="*/ 10 h 48"/>
                <a:gd name="T8" fmla="*/ 18 w 31"/>
                <a:gd name="T9" fmla="*/ 8 h 48"/>
                <a:gd name="T10" fmla="*/ 23 w 31"/>
                <a:gd name="T11" fmla="*/ 9 h 48"/>
                <a:gd name="T12" fmla="*/ 28 w 31"/>
                <a:gd name="T13" fmla="*/ 12 h 48"/>
                <a:gd name="T14" fmla="*/ 29 w 31"/>
                <a:gd name="T15" fmla="*/ 12 h 48"/>
                <a:gd name="T16" fmla="*/ 29 w 31"/>
                <a:gd name="T17" fmla="*/ 2 h 48"/>
                <a:gd name="T18" fmla="*/ 28 w 31"/>
                <a:gd name="T19" fmla="*/ 2 h 48"/>
                <a:gd name="T20" fmla="*/ 23 w 31"/>
                <a:gd name="T21" fmla="*/ 0 h 48"/>
                <a:gd name="T22" fmla="*/ 18 w 31"/>
                <a:gd name="T23" fmla="*/ 0 h 48"/>
                <a:gd name="T24" fmla="*/ 5 w 31"/>
                <a:gd name="T25" fmla="*/ 4 h 48"/>
                <a:gd name="T26" fmla="*/ 0 w 31"/>
                <a:gd name="T27" fmla="*/ 14 h 48"/>
                <a:gd name="T28" fmla="*/ 1 w 31"/>
                <a:gd name="T29" fmla="*/ 20 h 48"/>
                <a:gd name="T30" fmla="*/ 4 w 31"/>
                <a:gd name="T31" fmla="*/ 24 h 48"/>
                <a:gd name="T32" fmla="*/ 11 w 31"/>
                <a:gd name="T33" fmla="*/ 28 h 48"/>
                <a:gd name="T34" fmla="*/ 17 w 31"/>
                <a:gd name="T35" fmla="*/ 30 h 48"/>
                <a:gd name="T36" fmla="*/ 19 w 31"/>
                <a:gd name="T37" fmla="*/ 32 h 48"/>
                <a:gd name="T38" fmla="*/ 20 w 31"/>
                <a:gd name="T39" fmla="*/ 35 h 48"/>
                <a:gd name="T40" fmla="*/ 13 w 31"/>
                <a:gd name="T41" fmla="*/ 40 h 48"/>
                <a:gd name="T42" fmla="*/ 7 w 31"/>
                <a:gd name="T43" fmla="*/ 39 h 48"/>
                <a:gd name="T44" fmla="*/ 1 w 31"/>
                <a:gd name="T45" fmla="*/ 35 h 48"/>
                <a:gd name="T46" fmla="*/ 0 w 31"/>
                <a:gd name="T47" fmla="*/ 35 h 48"/>
                <a:gd name="T48" fmla="*/ 0 w 31"/>
                <a:gd name="T49" fmla="*/ 46 h 48"/>
                <a:gd name="T50" fmla="*/ 0 w 31"/>
                <a:gd name="T51" fmla="*/ 46 h 48"/>
                <a:gd name="T52" fmla="*/ 6 w 31"/>
                <a:gd name="T53" fmla="*/ 48 h 48"/>
                <a:gd name="T54" fmla="*/ 12 w 31"/>
                <a:gd name="T55" fmla="*/ 48 h 48"/>
                <a:gd name="T56" fmla="*/ 26 w 31"/>
                <a:gd name="T57" fmla="*/ 44 h 48"/>
                <a:gd name="T58" fmla="*/ 31 w 31"/>
                <a:gd name="T59" fmla="*/ 34 h 48"/>
                <a:gd name="T60" fmla="*/ 28 w 31"/>
                <a:gd name="T61" fmla="*/ 26 h 48"/>
                <a:gd name="T62" fmla="*/ 19 w 31"/>
                <a:gd name="T6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 h="48">
                  <a:moveTo>
                    <a:pt x="19" y="20"/>
                  </a:moveTo>
                  <a:cubicBezTo>
                    <a:pt x="16" y="19"/>
                    <a:pt x="13" y="17"/>
                    <a:pt x="13" y="17"/>
                  </a:cubicBezTo>
                  <a:cubicBezTo>
                    <a:pt x="12" y="16"/>
                    <a:pt x="11" y="15"/>
                    <a:pt x="11" y="13"/>
                  </a:cubicBezTo>
                  <a:cubicBezTo>
                    <a:pt x="11" y="12"/>
                    <a:pt x="12" y="11"/>
                    <a:pt x="13" y="10"/>
                  </a:cubicBezTo>
                  <a:cubicBezTo>
                    <a:pt x="14" y="9"/>
                    <a:pt x="16" y="8"/>
                    <a:pt x="18" y="8"/>
                  </a:cubicBezTo>
                  <a:cubicBezTo>
                    <a:pt x="19" y="8"/>
                    <a:pt x="21" y="9"/>
                    <a:pt x="23" y="9"/>
                  </a:cubicBezTo>
                  <a:cubicBezTo>
                    <a:pt x="25" y="10"/>
                    <a:pt x="27" y="11"/>
                    <a:pt x="28" y="12"/>
                  </a:cubicBezTo>
                  <a:cubicBezTo>
                    <a:pt x="29" y="12"/>
                    <a:pt x="29" y="12"/>
                    <a:pt x="29" y="12"/>
                  </a:cubicBezTo>
                  <a:cubicBezTo>
                    <a:pt x="29" y="2"/>
                    <a:pt x="29" y="2"/>
                    <a:pt x="29" y="2"/>
                  </a:cubicBezTo>
                  <a:cubicBezTo>
                    <a:pt x="28" y="2"/>
                    <a:pt x="28" y="2"/>
                    <a:pt x="28" y="2"/>
                  </a:cubicBezTo>
                  <a:cubicBezTo>
                    <a:pt x="27" y="1"/>
                    <a:pt x="25" y="1"/>
                    <a:pt x="23" y="0"/>
                  </a:cubicBezTo>
                  <a:cubicBezTo>
                    <a:pt x="21" y="0"/>
                    <a:pt x="20" y="0"/>
                    <a:pt x="18" y="0"/>
                  </a:cubicBezTo>
                  <a:cubicBezTo>
                    <a:pt x="13" y="0"/>
                    <a:pt x="8" y="1"/>
                    <a:pt x="5" y="4"/>
                  </a:cubicBezTo>
                  <a:cubicBezTo>
                    <a:pt x="2" y="6"/>
                    <a:pt x="0" y="10"/>
                    <a:pt x="0" y="14"/>
                  </a:cubicBezTo>
                  <a:cubicBezTo>
                    <a:pt x="0" y="16"/>
                    <a:pt x="0" y="18"/>
                    <a:pt x="1" y="20"/>
                  </a:cubicBezTo>
                  <a:cubicBezTo>
                    <a:pt x="2" y="21"/>
                    <a:pt x="3" y="23"/>
                    <a:pt x="4" y="24"/>
                  </a:cubicBezTo>
                  <a:cubicBezTo>
                    <a:pt x="6" y="25"/>
                    <a:pt x="8" y="27"/>
                    <a:pt x="11" y="28"/>
                  </a:cubicBezTo>
                  <a:cubicBezTo>
                    <a:pt x="14" y="29"/>
                    <a:pt x="16" y="30"/>
                    <a:pt x="17" y="30"/>
                  </a:cubicBezTo>
                  <a:cubicBezTo>
                    <a:pt x="18" y="31"/>
                    <a:pt x="19" y="32"/>
                    <a:pt x="19" y="32"/>
                  </a:cubicBezTo>
                  <a:cubicBezTo>
                    <a:pt x="20" y="33"/>
                    <a:pt x="20" y="34"/>
                    <a:pt x="20" y="35"/>
                  </a:cubicBezTo>
                  <a:cubicBezTo>
                    <a:pt x="20" y="38"/>
                    <a:pt x="18" y="40"/>
                    <a:pt x="13" y="40"/>
                  </a:cubicBezTo>
                  <a:cubicBezTo>
                    <a:pt x="11" y="40"/>
                    <a:pt x="9" y="39"/>
                    <a:pt x="7" y="39"/>
                  </a:cubicBezTo>
                  <a:cubicBezTo>
                    <a:pt x="5" y="38"/>
                    <a:pt x="2" y="37"/>
                    <a:pt x="1" y="35"/>
                  </a:cubicBezTo>
                  <a:cubicBezTo>
                    <a:pt x="0" y="35"/>
                    <a:pt x="0" y="35"/>
                    <a:pt x="0" y="35"/>
                  </a:cubicBezTo>
                  <a:cubicBezTo>
                    <a:pt x="0" y="46"/>
                    <a:pt x="0" y="46"/>
                    <a:pt x="0" y="46"/>
                  </a:cubicBezTo>
                  <a:cubicBezTo>
                    <a:pt x="0" y="46"/>
                    <a:pt x="0" y="46"/>
                    <a:pt x="0" y="46"/>
                  </a:cubicBezTo>
                  <a:cubicBezTo>
                    <a:pt x="2" y="47"/>
                    <a:pt x="4" y="47"/>
                    <a:pt x="6" y="48"/>
                  </a:cubicBezTo>
                  <a:cubicBezTo>
                    <a:pt x="8" y="48"/>
                    <a:pt x="11" y="48"/>
                    <a:pt x="12" y="48"/>
                  </a:cubicBezTo>
                  <a:cubicBezTo>
                    <a:pt x="18" y="48"/>
                    <a:pt x="23" y="47"/>
                    <a:pt x="26" y="44"/>
                  </a:cubicBezTo>
                  <a:cubicBezTo>
                    <a:pt x="29" y="42"/>
                    <a:pt x="31" y="38"/>
                    <a:pt x="31" y="34"/>
                  </a:cubicBezTo>
                  <a:cubicBezTo>
                    <a:pt x="31" y="31"/>
                    <a:pt x="30" y="28"/>
                    <a:pt x="28" y="26"/>
                  </a:cubicBezTo>
                  <a:cubicBezTo>
                    <a:pt x="26" y="24"/>
                    <a:pt x="23" y="22"/>
                    <a:pt x="1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2">
              <a:extLst>
                <a:ext uri="{FF2B5EF4-FFF2-40B4-BE49-F238E27FC236}">
                  <a16:creationId xmlns:a16="http://schemas.microsoft.com/office/drawing/2014/main" id="{1724FCA1-AFF1-4199-858D-03104FC37577}"/>
                </a:ext>
              </a:extLst>
            </p:cNvPr>
            <p:cNvSpPr>
              <a:spLocks noEditPoints="1"/>
            </p:cNvSpPr>
            <p:nvPr userDrawn="1"/>
          </p:nvSpPr>
          <p:spPr bwMode="auto">
            <a:xfrm>
              <a:off x="4187" y="2126"/>
              <a:ext cx="113" cy="117"/>
            </a:xfrm>
            <a:custGeom>
              <a:avLst/>
              <a:gdLst>
                <a:gd name="T0" fmla="*/ 33 w 48"/>
                <a:gd name="T1" fmla="*/ 35 h 48"/>
                <a:gd name="T2" fmla="*/ 24 w 48"/>
                <a:gd name="T3" fmla="*/ 39 h 48"/>
                <a:gd name="T4" fmla="*/ 14 w 48"/>
                <a:gd name="T5" fmla="*/ 35 h 48"/>
                <a:gd name="T6" fmla="*/ 11 w 48"/>
                <a:gd name="T7" fmla="*/ 24 h 48"/>
                <a:gd name="T8" fmla="*/ 14 w 48"/>
                <a:gd name="T9" fmla="*/ 13 h 48"/>
                <a:gd name="T10" fmla="*/ 24 w 48"/>
                <a:gd name="T11" fmla="*/ 9 h 48"/>
                <a:gd name="T12" fmla="*/ 33 w 48"/>
                <a:gd name="T13" fmla="*/ 13 h 48"/>
                <a:gd name="T14" fmla="*/ 36 w 48"/>
                <a:gd name="T15" fmla="*/ 24 h 48"/>
                <a:gd name="T16" fmla="*/ 33 w 48"/>
                <a:gd name="T17" fmla="*/ 35 h 48"/>
                <a:gd name="T18" fmla="*/ 24 w 48"/>
                <a:gd name="T19" fmla="*/ 0 h 48"/>
                <a:gd name="T20" fmla="*/ 6 w 48"/>
                <a:gd name="T21" fmla="*/ 6 h 48"/>
                <a:gd name="T22" fmla="*/ 0 w 48"/>
                <a:gd name="T23" fmla="*/ 25 h 48"/>
                <a:gd name="T24" fmla="*/ 6 w 48"/>
                <a:gd name="T25" fmla="*/ 42 h 48"/>
                <a:gd name="T26" fmla="*/ 23 w 48"/>
                <a:gd name="T27" fmla="*/ 48 h 48"/>
                <a:gd name="T28" fmla="*/ 41 w 48"/>
                <a:gd name="T29" fmla="*/ 42 h 48"/>
                <a:gd name="T30" fmla="*/ 48 w 48"/>
                <a:gd name="T31" fmla="*/ 24 h 48"/>
                <a:gd name="T32" fmla="*/ 41 w 48"/>
                <a:gd name="T33" fmla="*/ 6 h 48"/>
                <a:gd name="T34" fmla="*/ 24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4" y="35"/>
                  </a:cubicBezTo>
                  <a:cubicBezTo>
                    <a:pt x="12" y="33"/>
                    <a:pt x="11" y="29"/>
                    <a:pt x="11" y="24"/>
                  </a:cubicBezTo>
                  <a:cubicBezTo>
                    <a:pt x="11" y="19"/>
                    <a:pt x="12" y="15"/>
                    <a:pt x="14" y="13"/>
                  </a:cubicBezTo>
                  <a:cubicBezTo>
                    <a:pt x="17" y="10"/>
                    <a:pt x="20" y="9"/>
                    <a:pt x="24" y="9"/>
                  </a:cubicBezTo>
                  <a:cubicBezTo>
                    <a:pt x="28" y="9"/>
                    <a:pt x="31" y="10"/>
                    <a:pt x="33" y="13"/>
                  </a:cubicBezTo>
                  <a:cubicBezTo>
                    <a:pt x="35" y="15"/>
                    <a:pt x="36" y="19"/>
                    <a:pt x="36" y="24"/>
                  </a:cubicBezTo>
                  <a:cubicBezTo>
                    <a:pt x="36" y="29"/>
                    <a:pt x="35" y="33"/>
                    <a:pt x="33" y="35"/>
                  </a:cubicBezTo>
                  <a:moveTo>
                    <a:pt x="24" y="0"/>
                  </a:moveTo>
                  <a:cubicBezTo>
                    <a:pt x="17" y="0"/>
                    <a:pt x="11" y="2"/>
                    <a:pt x="6" y="6"/>
                  </a:cubicBezTo>
                  <a:cubicBezTo>
                    <a:pt x="2" y="11"/>
                    <a:pt x="0" y="17"/>
                    <a:pt x="0" y="25"/>
                  </a:cubicBezTo>
                  <a:cubicBezTo>
                    <a:pt x="0" y="32"/>
                    <a:pt x="2" y="38"/>
                    <a:pt x="6" y="42"/>
                  </a:cubicBezTo>
                  <a:cubicBezTo>
                    <a:pt x="10" y="46"/>
                    <a:pt x="16" y="48"/>
                    <a:pt x="23" y="48"/>
                  </a:cubicBezTo>
                  <a:cubicBezTo>
                    <a:pt x="31" y="48"/>
                    <a:pt x="37" y="46"/>
                    <a:pt x="41" y="42"/>
                  </a:cubicBezTo>
                  <a:cubicBezTo>
                    <a:pt x="45" y="37"/>
                    <a:pt x="48" y="31"/>
                    <a:pt x="48" y="24"/>
                  </a:cubicBezTo>
                  <a:cubicBezTo>
                    <a:pt x="48" y="16"/>
                    <a:pt x="46" y="10"/>
                    <a:pt x="41" y="6"/>
                  </a:cubicBezTo>
                  <a:cubicBezTo>
                    <a:pt x="37" y="2"/>
                    <a:pt x="32"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3">
              <a:extLst>
                <a:ext uri="{FF2B5EF4-FFF2-40B4-BE49-F238E27FC236}">
                  <a16:creationId xmlns:a16="http://schemas.microsoft.com/office/drawing/2014/main" id="{1C6F292D-89F8-4E85-8B95-27DA8B16C9EE}"/>
                </a:ext>
              </a:extLst>
            </p:cNvPr>
            <p:cNvSpPr>
              <a:spLocks/>
            </p:cNvSpPr>
            <p:nvPr userDrawn="1"/>
          </p:nvSpPr>
          <p:spPr bwMode="auto">
            <a:xfrm>
              <a:off x="4303" y="2073"/>
              <a:ext cx="135" cy="170"/>
            </a:xfrm>
            <a:custGeom>
              <a:avLst/>
              <a:gdLst>
                <a:gd name="T0" fmla="*/ 57 w 57"/>
                <a:gd name="T1" fmla="*/ 32 h 70"/>
                <a:gd name="T2" fmla="*/ 57 w 57"/>
                <a:gd name="T3" fmla="*/ 23 h 70"/>
                <a:gd name="T4" fmla="*/ 46 w 57"/>
                <a:gd name="T5" fmla="*/ 23 h 70"/>
                <a:gd name="T6" fmla="*/ 46 w 57"/>
                <a:gd name="T7" fmla="*/ 9 h 70"/>
                <a:gd name="T8" fmla="*/ 45 w 57"/>
                <a:gd name="T9" fmla="*/ 9 h 70"/>
                <a:gd name="T10" fmla="*/ 35 w 57"/>
                <a:gd name="T11" fmla="*/ 12 h 70"/>
                <a:gd name="T12" fmla="*/ 35 w 57"/>
                <a:gd name="T13" fmla="*/ 12 h 70"/>
                <a:gd name="T14" fmla="*/ 35 w 57"/>
                <a:gd name="T15" fmla="*/ 23 h 70"/>
                <a:gd name="T16" fmla="*/ 18 w 57"/>
                <a:gd name="T17" fmla="*/ 23 h 70"/>
                <a:gd name="T18" fmla="*/ 18 w 57"/>
                <a:gd name="T19" fmla="*/ 17 h 70"/>
                <a:gd name="T20" fmla="*/ 20 w 57"/>
                <a:gd name="T21" fmla="*/ 11 h 70"/>
                <a:gd name="T22" fmla="*/ 25 w 57"/>
                <a:gd name="T23" fmla="*/ 9 h 70"/>
                <a:gd name="T24" fmla="*/ 30 w 57"/>
                <a:gd name="T25" fmla="*/ 10 h 70"/>
                <a:gd name="T26" fmla="*/ 31 w 57"/>
                <a:gd name="T27" fmla="*/ 10 h 70"/>
                <a:gd name="T28" fmla="*/ 31 w 57"/>
                <a:gd name="T29" fmla="*/ 1 h 70"/>
                <a:gd name="T30" fmla="*/ 30 w 57"/>
                <a:gd name="T31" fmla="*/ 0 h 70"/>
                <a:gd name="T32" fmla="*/ 24 w 57"/>
                <a:gd name="T33" fmla="*/ 0 h 70"/>
                <a:gd name="T34" fmla="*/ 15 w 57"/>
                <a:gd name="T35" fmla="*/ 2 h 70"/>
                <a:gd name="T36" fmla="*/ 9 w 57"/>
                <a:gd name="T37" fmla="*/ 8 h 70"/>
                <a:gd name="T38" fmla="*/ 7 w 57"/>
                <a:gd name="T39" fmla="*/ 16 h 70"/>
                <a:gd name="T40" fmla="*/ 7 w 57"/>
                <a:gd name="T41" fmla="*/ 23 h 70"/>
                <a:gd name="T42" fmla="*/ 0 w 57"/>
                <a:gd name="T43" fmla="*/ 23 h 70"/>
                <a:gd name="T44" fmla="*/ 0 w 57"/>
                <a:gd name="T45" fmla="*/ 32 h 70"/>
                <a:gd name="T46" fmla="*/ 7 w 57"/>
                <a:gd name="T47" fmla="*/ 32 h 70"/>
                <a:gd name="T48" fmla="*/ 7 w 57"/>
                <a:gd name="T49" fmla="*/ 69 h 70"/>
                <a:gd name="T50" fmla="*/ 18 w 57"/>
                <a:gd name="T51" fmla="*/ 69 h 70"/>
                <a:gd name="T52" fmla="*/ 18 w 57"/>
                <a:gd name="T53" fmla="*/ 32 h 70"/>
                <a:gd name="T54" fmla="*/ 35 w 57"/>
                <a:gd name="T55" fmla="*/ 32 h 70"/>
                <a:gd name="T56" fmla="*/ 35 w 57"/>
                <a:gd name="T57" fmla="*/ 56 h 70"/>
                <a:gd name="T58" fmla="*/ 49 w 57"/>
                <a:gd name="T59" fmla="*/ 70 h 70"/>
                <a:gd name="T60" fmla="*/ 53 w 57"/>
                <a:gd name="T61" fmla="*/ 70 h 70"/>
                <a:gd name="T62" fmla="*/ 57 w 57"/>
                <a:gd name="T63" fmla="*/ 69 h 70"/>
                <a:gd name="T64" fmla="*/ 57 w 57"/>
                <a:gd name="T65" fmla="*/ 69 h 70"/>
                <a:gd name="T66" fmla="*/ 57 w 57"/>
                <a:gd name="T67" fmla="*/ 60 h 70"/>
                <a:gd name="T68" fmla="*/ 56 w 57"/>
                <a:gd name="T69" fmla="*/ 60 h 70"/>
                <a:gd name="T70" fmla="*/ 54 w 57"/>
                <a:gd name="T71" fmla="*/ 61 h 70"/>
                <a:gd name="T72" fmla="*/ 52 w 57"/>
                <a:gd name="T73" fmla="*/ 61 h 70"/>
                <a:gd name="T74" fmla="*/ 47 w 57"/>
                <a:gd name="T75" fmla="*/ 60 h 70"/>
                <a:gd name="T76" fmla="*/ 46 w 57"/>
                <a:gd name="T77" fmla="*/ 54 h 70"/>
                <a:gd name="T78" fmla="*/ 46 w 57"/>
                <a:gd name="T79" fmla="*/ 32 h 70"/>
                <a:gd name="T80" fmla="*/ 57 w 57"/>
                <a:gd name="T81"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70">
                  <a:moveTo>
                    <a:pt x="57" y="32"/>
                  </a:moveTo>
                  <a:cubicBezTo>
                    <a:pt x="57" y="23"/>
                    <a:pt x="57" y="23"/>
                    <a:pt x="57" y="23"/>
                  </a:cubicBezTo>
                  <a:cubicBezTo>
                    <a:pt x="46" y="23"/>
                    <a:pt x="46" y="23"/>
                    <a:pt x="46" y="23"/>
                  </a:cubicBezTo>
                  <a:cubicBezTo>
                    <a:pt x="46" y="9"/>
                    <a:pt x="46" y="9"/>
                    <a:pt x="46" y="9"/>
                  </a:cubicBezTo>
                  <a:cubicBezTo>
                    <a:pt x="45" y="9"/>
                    <a:pt x="45" y="9"/>
                    <a:pt x="45" y="9"/>
                  </a:cubicBezTo>
                  <a:cubicBezTo>
                    <a:pt x="35" y="12"/>
                    <a:pt x="35" y="12"/>
                    <a:pt x="35" y="12"/>
                  </a:cubicBezTo>
                  <a:cubicBezTo>
                    <a:pt x="35" y="12"/>
                    <a:pt x="35" y="12"/>
                    <a:pt x="35" y="12"/>
                  </a:cubicBezTo>
                  <a:cubicBezTo>
                    <a:pt x="35" y="23"/>
                    <a:pt x="35" y="23"/>
                    <a:pt x="35" y="23"/>
                  </a:cubicBezTo>
                  <a:cubicBezTo>
                    <a:pt x="18" y="23"/>
                    <a:pt x="18" y="23"/>
                    <a:pt x="18" y="23"/>
                  </a:cubicBezTo>
                  <a:cubicBezTo>
                    <a:pt x="18" y="17"/>
                    <a:pt x="18" y="17"/>
                    <a:pt x="18" y="17"/>
                  </a:cubicBezTo>
                  <a:cubicBezTo>
                    <a:pt x="18" y="14"/>
                    <a:pt x="19" y="12"/>
                    <a:pt x="20" y="11"/>
                  </a:cubicBezTo>
                  <a:cubicBezTo>
                    <a:pt x="21" y="9"/>
                    <a:pt x="23" y="9"/>
                    <a:pt x="25" y="9"/>
                  </a:cubicBezTo>
                  <a:cubicBezTo>
                    <a:pt x="27" y="9"/>
                    <a:pt x="28" y="9"/>
                    <a:pt x="30" y="10"/>
                  </a:cubicBezTo>
                  <a:cubicBezTo>
                    <a:pt x="31" y="10"/>
                    <a:pt x="31" y="10"/>
                    <a:pt x="31" y="10"/>
                  </a:cubicBezTo>
                  <a:cubicBezTo>
                    <a:pt x="31" y="1"/>
                    <a:pt x="31" y="1"/>
                    <a:pt x="31" y="1"/>
                  </a:cubicBezTo>
                  <a:cubicBezTo>
                    <a:pt x="30" y="0"/>
                    <a:pt x="30" y="0"/>
                    <a:pt x="30" y="0"/>
                  </a:cubicBezTo>
                  <a:cubicBezTo>
                    <a:pt x="29" y="0"/>
                    <a:pt x="27" y="0"/>
                    <a:pt x="24" y="0"/>
                  </a:cubicBezTo>
                  <a:cubicBezTo>
                    <a:pt x="21" y="0"/>
                    <a:pt x="18" y="0"/>
                    <a:pt x="15" y="2"/>
                  </a:cubicBezTo>
                  <a:cubicBezTo>
                    <a:pt x="13" y="3"/>
                    <a:pt x="11" y="5"/>
                    <a:pt x="9" y="8"/>
                  </a:cubicBezTo>
                  <a:cubicBezTo>
                    <a:pt x="8" y="10"/>
                    <a:pt x="7" y="13"/>
                    <a:pt x="7" y="16"/>
                  </a:cubicBezTo>
                  <a:cubicBezTo>
                    <a:pt x="7" y="23"/>
                    <a:pt x="7" y="23"/>
                    <a:pt x="7" y="23"/>
                  </a:cubicBezTo>
                  <a:cubicBezTo>
                    <a:pt x="0" y="23"/>
                    <a:pt x="0" y="23"/>
                    <a:pt x="0" y="23"/>
                  </a:cubicBezTo>
                  <a:cubicBezTo>
                    <a:pt x="0" y="32"/>
                    <a:pt x="0" y="32"/>
                    <a:pt x="0" y="32"/>
                  </a:cubicBezTo>
                  <a:cubicBezTo>
                    <a:pt x="7" y="32"/>
                    <a:pt x="7" y="32"/>
                    <a:pt x="7" y="32"/>
                  </a:cubicBezTo>
                  <a:cubicBezTo>
                    <a:pt x="7" y="69"/>
                    <a:pt x="7" y="69"/>
                    <a:pt x="7" y="69"/>
                  </a:cubicBezTo>
                  <a:cubicBezTo>
                    <a:pt x="18" y="69"/>
                    <a:pt x="18" y="69"/>
                    <a:pt x="18" y="69"/>
                  </a:cubicBezTo>
                  <a:cubicBezTo>
                    <a:pt x="18" y="32"/>
                    <a:pt x="18" y="32"/>
                    <a:pt x="18" y="32"/>
                  </a:cubicBezTo>
                  <a:cubicBezTo>
                    <a:pt x="35" y="32"/>
                    <a:pt x="35" y="32"/>
                    <a:pt x="35" y="32"/>
                  </a:cubicBezTo>
                  <a:cubicBezTo>
                    <a:pt x="35" y="56"/>
                    <a:pt x="35" y="56"/>
                    <a:pt x="35" y="56"/>
                  </a:cubicBezTo>
                  <a:cubicBezTo>
                    <a:pt x="35" y="65"/>
                    <a:pt x="39" y="70"/>
                    <a:pt x="49" y="70"/>
                  </a:cubicBezTo>
                  <a:cubicBezTo>
                    <a:pt x="50" y="70"/>
                    <a:pt x="52" y="70"/>
                    <a:pt x="53" y="70"/>
                  </a:cubicBezTo>
                  <a:cubicBezTo>
                    <a:pt x="55" y="70"/>
                    <a:pt x="56" y="69"/>
                    <a:pt x="57" y="69"/>
                  </a:cubicBezTo>
                  <a:cubicBezTo>
                    <a:pt x="57" y="69"/>
                    <a:pt x="57" y="69"/>
                    <a:pt x="57" y="69"/>
                  </a:cubicBezTo>
                  <a:cubicBezTo>
                    <a:pt x="57" y="60"/>
                    <a:pt x="57" y="60"/>
                    <a:pt x="57" y="60"/>
                  </a:cubicBezTo>
                  <a:cubicBezTo>
                    <a:pt x="56" y="60"/>
                    <a:pt x="56" y="60"/>
                    <a:pt x="56" y="60"/>
                  </a:cubicBezTo>
                  <a:cubicBezTo>
                    <a:pt x="56" y="60"/>
                    <a:pt x="55" y="61"/>
                    <a:pt x="54" y="61"/>
                  </a:cubicBezTo>
                  <a:cubicBezTo>
                    <a:pt x="53" y="61"/>
                    <a:pt x="53" y="61"/>
                    <a:pt x="52" y="61"/>
                  </a:cubicBezTo>
                  <a:cubicBezTo>
                    <a:pt x="50" y="61"/>
                    <a:pt x="48" y="61"/>
                    <a:pt x="47" y="60"/>
                  </a:cubicBezTo>
                  <a:cubicBezTo>
                    <a:pt x="46" y="59"/>
                    <a:pt x="46" y="56"/>
                    <a:pt x="46" y="54"/>
                  </a:cubicBezTo>
                  <a:cubicBezTo>
                    <a:pt x="46" y="32"/>
                    <a:pt x="46" y="32"/>
                    <a:pt x="46" y="32"/>
                  </a:cubicBezTo>
                  <a:lnTo>
                    <a:pt x="5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84">
              <a:extLst>
                <a:ext uri="{FF2B5EF4-FFF2-40B4-BE49-F238E27FC236}">
                  <a16:creationId xmlns:a16="http://schemas.microsoft.com/office/drawing/2014/main" id="{9DDA74F0-D370-4680-BE4F-25996A3D8705}"/>
                </a:ext>
              </a:extLst>
            </p:cNvPr>
            <p:cNvSpPr>
              <a:spLocks noChangeArrowheads="1"/>
            </p:cNvSpPr>
            <p:nvPr userDrawn="1"/>
          </p:nvSpPr>
          <p:spPr bwMode="auto">
            <a:xfrm>
              <a:off x="3238"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85">
              <a:extLst>
                <a:ext uri="{FF2B5EF4-FFF2-40B4-BE49-F238E27FC236}">
                  <a16:creationId xmlns:a16="http://schemas.microsoft.com/office/drawing/2014/main" id="{FB477778-EAA6-43EB-8488-2A296386FADC}"/>
                </a:ext>
              </a:extLst>
            </p:cNvPr>
            <p:cNvSpPr>
              <a:spLocks noChangeArrowheads="1"/>
            </p:cNvSpPr>
            <p:nvPr userDrawn="1"/>
          </p:nvSpPr>
          <p:spPr bwMode="auto">
            <a:xfrm>
              <a:off x="3373"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86">
              <a:extLst>
                <a:ext uri="{FF2B5EF4-FFF2-40B4-BE49-F238E27FC236}">
                  <a16:creationId xmlns:a16="http://schemas.microsoft.com/office/drawing/2014/main" id="{A2B81FDB-6E70-4F02-A473-28E291E1959A}"/>
                </a:ext>
              </a:extLst>
            </p:cNvPr>
            <p:cNvSpPr>
              <a:spLocks noChangeArrowheads="1"/>
            </p:cNvSpPr>
            <p:nvPr userDrawn="1"/>
          </p:nvSpPr>
          <p:spPr bwMode="auto">
            <a:xfrm>
              <a:off x="3238"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87">
              <a:extLst>
                <a:ext uri="{FF2B5EF4-FFF2-40B4-BE49-F238E27FC236}">
                  <a16:creationId xmlns:a16="http://schemas.microsoft.com/office/drawing/2014/main" id="{375466FE-2F69-416E-AA43-7DA00A151AA7}"/>
                </a:ext>
              </a:extLst>
            </p:cNvPr>
            <p:cNvSpPr>
              <a:spLocks noChangeArrowheads="1"/>
            </p:cNvSpPr>
            <p:nvPr userDrawn="1"/>
          </p:nvSpPr>
          <p:spPr bwMode="auto">
            <a:xfrm>
              <a:off x="3373"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9262468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8557684"/>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78959292"/>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52012018"/>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7709604"/>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11222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831252"/>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5958458"/>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73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17926223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322599774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50210473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6782E959-55B5-434F-9AB4-D997E955CF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7999"/>
          </a:xfrm>
          <a:prstGeom prst="rect">
            <a:avLst/>
          </a:prstGeom>
        </p:spPr>
      </p:pic>
      <p:sp>
        <p:nvSpPr>
          <p:cNvPr id="7" name="Rectangle 6">
            <a:extLst>
              <a:ext uri="{FF2B5EF4-FFF2-40B4-BE49-F238E27FC236}">
                <a16:creationId xmlns:a16="http://schemas.microsoft.com/office/drawing/2014/main" id="{0AD7FB2E-D3FE-47D3-9F8A-5E42AF0946BB}"/>
              </a:ext>
            </a:extLst>
          </p:cNvPr>
          <p:cNvSpPr/>
          <p:nvPr userDrawn="1"/>
        </p:nvSpPr>
        <p:spPr bwMode="auto">
          <a:xfrm>
            <a:off x="-1" y="0"/>
            <a:ext cx="12192001" cy="6858000"/>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3"/>
          <a:stretch>
            <a:fillRect/>
          </a:stretch>
        </p:blipFill>
        <p:spPr bwMode="black">
          <a:xfrm>
            <a:off x="475482" y="486853"/>
            <a:ext cx="1208264" cy="253265"/>
          </a:xfrm>
          <a:prstGeom prst="rect">
            <a:avLst/>
          </a:prstGeom>
        </p:spPr>
      </p:pic>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4090493647"/>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lgn="l" defTabSz="896365" rtl="0" eaLnBrk="1" latinLnBrk="0" hangingPunct="1">
              <a:lnSpc>
                <a:spcPts val="3075"/>
              </a:lnSpc>
              <a:spcBef>
                <a:spcPct val="0"/>
              </a:spcBef>
              <a:buNone/>
              <a:defRPr lang="en-US" sz="3137" b="0" strike="noStrike" kern="1200" cap="none" spc="-144"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97771353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58111742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6932"/>
            <a:ext cx="7278947" cy="5691068"/>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41961488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3902478794"/>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963912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29779102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29405704"/>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a:xfrm>
            <a:off x="269244" y="1189178"/>
            <a:ext cx="11653521" cy="829458"/>
          </a:xfrm>
        </p:spPr>
        <p:txBody>
          <a:bodyPr/>
          <a:lstStyle>
            <a:lvl2pPr>
              <a:defRPr sz="1600"/>
            </a:lvl2pPr>
            <a:lvl3pPr>
              <a:defRPr sz="1400"/>
            </a:lvl3pPr>
            <a:lvl4pPr>
              <a:defRPr sz="1100"/>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8404879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349070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3E6C-C62E-0146-9131-9B7D5204356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6F1401-6437-7F4F-800D-CD4855C1EC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7A5F7A-7D12-D844-887C-96ECC63600E6}"/>
              </a:ext>
            </a:extLst>
          </p:cNvPr>
          <p:cNvSpPr>
            <a:spLocks noGrp="1"/>
          </p:cNvSpPr>
          <p:nvPr>
            <p:ph type="dt" sz="half" idx="10"/>
          </p:nvPr>
        </p:nvSpPr>
        <p:spPr/>
        <p:txBody>
          <a:bodyPr/>
          <a:lstStyle/>
          <a:p>
            <a:fld id="{948CF340-0DFA-D844-871A-6D8CDF5DBC0F}" type="datetimeFigureOut">
              <a:rPr lang="en-US" smtClean="0"/>
              <a:t>1/18/2021</a:t>
            </a:fld>
            <a:endParaRPr lang="en-US"/>
          </a:p>
        </p:txBody>
      </p:sp>
      <p:sp>
        <p:nvSpPr>
          <p:cNvPr id="5" name="Footer Placeholder 4">
            <a:extLst>
              <a:ext uri="{FF2B5EF4-FFF2-40B4-BE49-F238E27FC236}">
                <a16:creationId xmlns:a16="http://schemas.microsoft.com/office/drawing/2014/main" id="{C7AE17D1-52C1-3749-AF4D-A3708C513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412B4-F506-AD44-89F9-38B360E3A2AE}"/>
              </a:ext>
            </a:extLst>
          </p:cNvPr>
          <p:cNvSpPr>
            <a:spLocks noGrp="1"/>
          </p:cNvSpPr>
          <p:nvPr>
            <p:ph type="sldNum" sz="quarter" idx="12"/>
          </p:nvPr>
        </p:nvSpPr>
        <p:spPr/>
        <p:txBody>
          <a:bodyPr/>
          <a:lstStyle/>
          <a:p>
            <a:fld id="{16A68EA5-A480-9548-B9E9-B50CDD58BDA5}" type="slidenum">
              <a:rPr lang="en-US" smtClean="0"/>
              <a:t>‹#›</a:t>
            </a:fld>
            <a:endParaRPr lang="en-US"/>
          </a:p>
        </p:txBody>
      </p:sp>
    </p:spTree>
    <p:extLst>
      <p:ext uri="{BB962C8B-B14F-4D97-AF65-F5344CB8AC3E}">
        <p14:creationId xmlns:p14="http://schemas.microsoft.com/office/powerpoint/2010/main" val="33567941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730592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6399690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442810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60245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43920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51004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507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908093"/>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901671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32208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104809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919377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2078874"/>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129381"/>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3145616"/>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36254346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15371577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469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7113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95313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9162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397645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94512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3968097"/>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07314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87CD3-3587-4083-B0A6-9EBA63DC8875}"/>
              </a:ext>
            </a:extLst>
          </p:cNvPr>
          <p:cNvSpPr>
            <a:spLocks noGrp="1"/>
          </p:cNvSpPr>
          <p:nvPr>
            <p:ph type="dt" sz="half" idx="10"/>
          </p:nvPr>
        </p:nvSpPr>
        <p:spPr/>
        <p:txBody>
          <a:bodyPr/>
          <a:lstStyle/>
          <a:p>
            <a:fld id="{837542EF-7F29-4CBE-B039-847A2091EFDF}" type="datetimeFigureOut">
              <a:rPr lang="en-US" smtClean="0"/>
              <a:t>1/18/2021</a:t>
            </a:fld>
            <a:endParaRPr lang="en-US"/>
          </a:p>
        </p:txBody>
      </p:sp>
      <p:sp>
        <p:nvSpPr>
          <p:cNvPr id="3" name="Footer Placeholder 2">
            <a:extLst>
              <a:ext uri="{FF2B5EF4-FFF2-40B4-BE49-F238E27FC236}">
                <a16:creationId xmlns:a16="http://schemas.microsoft.com/office/drawing/2014/main" id="{F58B3122-4468-4EA0-921C-D09311F6F2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846908-3D53-458C-8AE9-968F482EB146}"/>
              </a:ext>
            </a:extLst>
          </p:cNvPr>
          <p:cNvSpPr>
            <a:spLocks noGrp="1"/>
          </p:cNvSpPr>
          <p:nvPr>
            <p:ph type="sldNum" sz="quarter" idx="12"/>
          </p:nvPr>
        </p:nvSpPr>
        <p:spPr/>
        <p:txBody>
          <a:bodyPr/>
          <a:lstStyle/>
          <a:p>
            <a:fld id="{4110200B-412B-4FE0-8EC4-FE1B893A7069}" type="slidenum">
              <a:rPr lang="en-US" smtClean="0"/>
              <a:t>‹#›</a:t>
            </a:fld>
            <a:endParaRPr lang="en-US"/>
          </a:p>
        </p:txBody>
      </p:sp>
    </p:spTree>
    <p:extLst>
      <p:ext uri="{BB962C8B-B14F-4D97-AF65-F5344CB8AC3E}">
        <p14:creationId xmlns:p14="http://schemas.microsoft.com/office/powerpoint/2010/main" val="37813045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5"/>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278509845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216534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Light" panose="020B0502040204020203" pitchFamily="34" charset="0"/>
                <a:cs typeface="Segoe UI Light" panose="020B0502040204020203" pitchFamily="34" charset="0"/>
              </a:defRPr>
            </a:lvl1pPr>
            <a:lvl2pPr>
              <a:defRPr b="0" i="0">
                <a:latin typeface="Segoe UI Light" panose="020B0502040204020203" pitchFamily="34" charset="0"/>
                <a:cs typeface="Segoe UI Light" panose="020B0502040204020203" pitchFamily="34" charset="0"/>
              </a:defRPr>
            </a:lvl2pPr>
            <a:lvl3pPr>
              <a:defRPr b="0" i="0">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633457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9777673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8"/>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1" algn="l" defTabSz="896214" rtl="0" eaLnBrk="1" latinLnBrk="0" hangingPunct="1"/>
            <a:r>
              <a:rPr lang="en-US"/>
              <a:t>Second level</a:t>
            </a:r>
          </a:p>
        </p:txBody>
      </p:sp>
    </p:spTree>
    <p:extLst>
      <p:ext uri="{BB962C8B-B14F-4D97-AF65-F5344CB8AC3E}">
        <p14:creationId xmlns:p14="http://schemas.microsoft.com/office/powerpoint/2010/main" val="209771056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9022053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76521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926902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13094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BF32-716D-490B-9A67-B62FC2E007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46716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Full picture">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571"/>
          </a:xfrm>
        </p:spPr>
        <p:txBody>
          <a:bodyPr/>
          <a:lstStyle/>
          <a:p>
            <a:endParaRPr lang="en-US"/>
          </a:p>
        </p:txBody>
      </p:sp>
    </p:spTree>
    <p:extLst>
      <p:ext uri="{BB962C8B-B14F-4D97-AF65-F5344CB8AC3E}">
        <p14:creationId xmlns:p14="http://schemas.microsoft.com/office/powerpoint/2010/main" val="84473136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lumMod val="50000"/>
            <a:alpha val="9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540319"/>
      </p:ext>
    </p:extLst>
  </p:cSld>
  <p:clrMapOvr>
    <a:overrideClrMapping bg1="dk1" tx1="lt1" bg2="dk2"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16051144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242776178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Title Slide Photo_Option">
    <p:bg>
      <p:bgRef idx="1001">
        <a:schemeClr val="bg2"/>
      </p:bgRef>
    </p:bg>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90"/>
            <a:ext cx="11531246" cy="476135"/>
          </a:xfrm>
        </p:spPr>
        <p:txBody>
          <a:bodyPr tIns="0" bIns="109728">
            <a:noAutofit/>
          </a:bodyPr>
          <a:lstStyle>
            <a:lvl1pPr marL="0" indent="0" algn="l" defTabSz="896042"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2267489309"/>
      </p:ext>
    </p:extLst>
  </p:cSld>
  <p:clrMapOvr>
    <a:overrideClrMapping bg1="dk1" tx1="lt1" bg2="dk2" tx2="lt2" accent1="accent1" accent2="accent2" accent3="accent3" accent4="accent4" accent5="accent5" accent6="accent6" hlink="hlink" folHlink="folHlink"/>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0"/>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44577978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617764"/>
      </p:ext>
    </p:extLst>
  </p:cSld>
  <p:clrMapOvr>
    <a:overrideClrMapping bg1="dk1" tx1="lt1" bg2="dk2" tx2="lt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95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15169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40724613"/>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74244781"/>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789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0641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4000"/>
            </a:lvl1pPr>
          </a:lstStyle>
          <a:p>
            <a:r>
              <a:rPr lang="en-US"/>
              <a:t>Click to edit Master title style</a:t>
            </a:r>
          </a:p>
        </p:txBody>
      </p:sp>
    </p:spTree>
    <p:extLst>
      <p:ext uri="{BB962C8B-B14F-4D97-AF65-F5344CB8AC3E}">
        <p14:creationId xmlns:p14="http://schemas.microsoft.com/office/powerpoint/2010/main" val="304676272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5383469"/>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72993396"/>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14635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3244282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172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12481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86686521"/>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8597248"/>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560181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8076753"/>
      </p:ext>
    </p:extLst>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5223092"/>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0859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458499"/>
      </p:ext>
    </p:extLst>
  </p:cSld>
  <p:clrMapOvr>
    <a:overrideClrMapping bg1="dk1" tx1="lt1" bg2="dk2" tx2="lt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524811"/>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38741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289828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3770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0705124"/>
      </p:ext>
    </p:extLst>
  </p:cSld>
  <p:clrMapOvr>
    <a:overrideClrMapping bg1="dk1" tx1="lt1" bg2="dk2" tx2="lt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27770242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47906284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328608871"/>
      </p:ext>
    </p:extLst>
  </p:cSld>
  <p:clrMapOvr>
    <a:overrideClrMapping bg1="dk1" tx1="lt1" bg2="dk2" tx2="lt2" accent1="accent1" accent2="accent2" accent3="accent3" accent4="accent4" accent5="accent5" accent6="accent6" hlink="hlink" folHlink="folHlink"/>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33841368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85534445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08101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22334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5568912"/>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61740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2635985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704203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4049191"/>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2876887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0839042"/>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2516875"/>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441972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078073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4" name="TextBox 7">
            <a:extLst>
              <a:ext uri="{FF2B5EF4-FFF2-40B4-BE49-F238E27FC236}">
                <a16:creationId xmlns:a16="http://schemas.microsoft.com/office/drawing/2014/main" id="{9A1CF91C-B0F0-4801-82CF-FFDAF8F1F495}"/>
              </a:ext>
            </a:extLst>
          </p:cNvPr>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9968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32419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764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6932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8865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5504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2819552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59CF7F1-38EB-4947-8D13-6A1A4DAC3532}"/>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024104"/>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F4BA2B12-8BCE-4D64-8D0E-DA44C79BF437}"/>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2301192-C7A5-40A5-9BB6-0FB6251CA6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333216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1743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416173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40443162"/>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pic>
        <p:nvPicPr>
          <p:cNvPr id="5" name="MS logo white - EMF" descr="Microsoft logo white text version">
            <a:extLst>
              <a:ext uri="{FF2B5EF4-FFF2-40B4-BE49-F238E27FC236}">
                <a16:creationId xmlns:a16="http://schemas.microsoft.com/office/drawing/2014/main" id="{F42196C3-99EF-4137-BB83-B58034D7B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6" name="Picture 5" descr="Microsoft Inspire event logo">
            <a:extLst>
              <a:ext uri="{FF2B5EF4-FFF2-40B4-BE49-F238E27FC236}">
                <a16:creationId xmlns:a16="http://schemas.microsoft.com/office/drawing/2014/main" id="{0A3CDE55-0F79-40CD-816C-D8B9B5E8773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8" name="Picture 7">
            <a:extLst>
              <a:ext uri="{FF2B5EF4-FFF2-40B4-BE49-F238E27FC236}">
                <a16:creationId xmlns:a16="http://schemas.microsoft.com/office/drawing/2014/main" id="{F0874F1B-DC2D-4964-BBCA-95D1A401064C}"/>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104631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8" orient="horz" pos="2496">
          <p15:clr>
            <a:srgbClr val="5ACBF0"/>
          </p15:clr>
        </p15:guide>
        <p15:guide id="9" pos="3355">
          <p15:clr>
            <a:srgbClr val="FBAE4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95745450-6EB0-4B50-B567-B97232C58F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55101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6132">
          <p15:clr>
            <a:srgbClr val="5ACBF0"/>
          </p15:clr>
        </p15:guide>
        <p15:guide id="8"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98744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201743"/>
      </p:ext>
    </p:extLst>
  </p:cSld>
  <p:clrMapOvr>
    <a:masterClrMapping/>
  </p:clrMapOvr>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47243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0867370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25852"/>
      </p:ext>
    </p:extLst>
  </p:cSld>
  <p:clrMapOvr>
    <a:masterClrMapping/>
  </p:clrMapOvr>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50183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211938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B3D5D3D9-BDD2-4BDA-B897-CD048C5C373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4ECB1FEF-5A94-4B5B-AF32-73C3CA4BFDC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3344932718"/>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139D3B05-D23E-45CE-8AD1-BBD3A38B18C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77C2F3EA-6BBA-4C47-988E-6588C45365C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240970587"/>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E15D1B1D-A5DB-49A6-83C2-77F7E90FA4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1DC337C6-9388-4B26-AFEF-A32E13FC3C3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040494549"/>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0014250"/>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1638459"/>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4663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5548766"/>
      </p:ext>
    </p:extLst>
  </p:cSld>
  <p:clrMapOvr>
    <a:masterClrMapping/>
  </p:clrMapOvr>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02720710"/>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8738612"/>
      </p:ext>
    </p:extLst>
  </p:cSld>
  <p:clrMapOvr>
    <a:masterClrMapping/>
  </p:clrMapOvr>
  <p:hf sldNum="0" hdr="0" ftr="0" dt="0"/>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086980"/>
      </p:ext>
    </p:extLst>
  </p:cSld>
  <p:clrMapOvr>
    <a:masterClrMapping/>
  </p:clrMapOvr>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55650868"/>
      </p:ext>
    </p:extLst>
  </p:cSld>
  <p:clrMapOvr>
    <a:masterClrMapping/>
  </p:clrMapOvr>
  <p:hf sldNum="0"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CC551FC-D4F5-43C1-9604-0AD82B967420}"/>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E689F48-17F8-4C78-8349-BED18BA50491}"/>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712185"/>
      </p:ext>
    </p:extLst>
  </p:cSld>
  <p:clrMapOvr>
    <a:masterClrMapping/>
  </p:clrMapOvr>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F22CA124-CD18-421D-9D22-13549F7B0564}"/>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3348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DCB9FD71-DC77-45E2-BCB5-D17FB648B323}"/>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7345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6C7041-2C33-45B1-BAE3-90A6D2973184}"/>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470994"/>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3175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23828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343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2160">
          <p15:clr>
            <a:srgbClr val="FBAE40"/>
          </p15:clr>
        </p15:guide>
        <p15:guide id="5" pos="6127">
          <p15:clr>
            <a:srgbClr val="5ACBF0"/>
          </p15:clr>
        </p15:guide>
        <p15:guide id="6"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566654328"/>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947368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166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6924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950971"/>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165142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4878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77036458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490688"/>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hoto Tiles">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6662DBFF-8D19-4392-A535-454BA6F7D6FD}"/>
              </a:ext>
            </a:extLst>
          </p:cNvPr>
          <p:cNvSpPr>
            <a:spLocks noGrp="1"/>
          </p:cNvSpPr>
          <p:nvPr>
            <p:ph type="pic" sz="quarter" idx="21" hasCustomPrompt="1"/>
          </p:nvPr>
        </p:nvSpPr>
        <p:spPr>
          <a:xfrm>
            <a:off x="9624810" y="2397965"/>
            <a:ext cx="2285883" cy="2062070"/>
          </a:xfrm>
          <a:effectLst/>
        </p:spPr>
        <p:txBody>
          <a:bodyPr>
            <a:noAutofit/>
          </a:bodyPr>
          <a:lstStyle/>
          <a:p>
            <a:r>
              <a:rPr lang="en-US"/>
              <a:t> </a:t>
            </a:r>
          </a:p>
        </p:txBody>
      </p:sp>
      <p:sp>
        <p:nvSpPr>
          <p:cNvPr id="5" name="Picture Placeholder 4">
            <a:extLst>
              <a:ext uri="{FF2B5EF4-FFF2-40B4-BE49-F238E27FC236}">
                <a16:creationId xmlns:a16="http://schemas.microsoft.com/office/drawing/2014/main" id="{70FE4992-EDFA-41A4-9DC0-0F3EFB22688D}"/>
              </a:ext>
            </a:extLst>
          </p:cNvPr>
          <p:cNvSpPr>
            <a:spLocks noGrp="1"/>
          </p:cNvSpPr>
          <p:nvPr>
            <p:ph type="pic" sz="quarter" idx="10" hasCustomPrompt="1"/>
          </p:nvPr>
        </p:nvSpPr>
        <p:spPr>
          <a:xfrm>
            <a:off x="281306" y="287747"/>
            <a:ext cx="2285883" cy="2062070"/>
          </a:xfrm>
          <a:effectLst/>
        </p:spPr>
        <p:txBody>
          <a:bodyPr>
            <a:noAutofit/>
          </a:bodyPr>
          <a:lstStyle/>
          <a:p>
            <a:r>
              <a:rPr lang="en-US"/>
              <a:t> </a:t>
            </a:r>
          </a:p>
        </p:txBody>
      </p:sp>
      <p:sp>
        <p:nvSpPr>
          <p:cNvPr id="6" name="Picture Placeholder 4">
            <a:extLst>
              <a:ext uri="{FF2B5EF4-FFF2-40B4-BE49-F238E27FC236}">
                <a16:creationId xmlns:a16="http://schemas.microsoft.com/office/drawing/2014/main" id="{FEE31691-6DAC-4D41-BD22-A96DBD46B922}"/>
              </a:ext>
            </a:extLst>
          </p:cNvPr>
          <p:cNvSpPr>
            <a:spLocks noGrp="1"/>
          </p:cNvSpPr>
          <p:nvPr>
            <p:ph type="pic" sz="quarter" idx="11" hasCustomPrompt="1"/>
          </p:nvPr>
        </p:nvSpPr>
        <p:spPr>
          <a:xfrm>
            <a:off x="9624810" y="287747"/>
            <a:ext cx="2285883" cy="2062070"/>
          </a:xfrm>
          <a:effectLst/>
        </p:spPr>
        <p:txBody>
          <a:bodyPr>
            <a:noAutofit/>
          </a:bodyPr>
          <a:lstStyle/>
          <a:p>
            <a:r>
              <a:rPr lang="en-US"/>
              <a:t> </a:t>
            </a:r>
          </a:p>
        </p:txBody>
      </p:sp>
      <p:sp>
        <p:nvSpPr>
          <p:cNvPr id="7" name="Picture Placeholder 4">
            <a:extLst>
              <a:ext uri="{FF2B5EF4-FFF2-40B4-BE49-F238E27FC236}">
                <a16:creationId xmlns:a16="http://schemas.microsoft.com/office/drawing/2014/main" id="{DBDE6725-DA40-4FC2-B451-83F2B59ADA32}"/>
              </a:ext>
            </a:extLst>
          </p:cNvPr>
          <p:cNvSpPr>
            <a:spLocks noGrp="1"/>
          </p:cNvSpPr>
          <p:nvPr>
            <p:ph type="pic" sz="quarter" idx="12" hasCustomPrompt="1"/>
          </p:nvPr>
        </p:nvSpPr>
        <p:spPr>
          <a:xfrm>
            <a:off x="2617182" y="287747"/>
            <a:ext cx="2285883" cy="2062070"/>
          </a:xfrm>
          <a:effectLst/>
        </p:spPr>
        <p:txBody>
          <a:bodyPr>
            <a:noAutofit/>
          </a:bodyPr>
          <a:lstStyle/>
          <a:p>
            <a:r>
              <a:rPr lang="en-US"/>
              <a:t> </a:t>
            </a:r>
          </a:p>
        </p:txBody>
      </p:sp>
      <p:sp>
        <p:nvSpPr>
          <p:cNvPr id="8" name="Picture Placeholder 4">
            <a:extLst>
              <a:ext uri="{FF2B5EF4-FFF2-40B4-BE49-F238E27FC236}">
                <a16:creationId xmlns:a16="http://schemas.microsoft.com/office/drawing/2014/main" id="{832A8266-7655-4DAC-A49D-95DE93AB52E4}"/>
              </a:ext>
            </a:extLst>
          </p:cNvPr>
          <p:cNvSpPr>
            <a:spLocks noGrp="1"/>
          </p:cNvSpPr>
          <p:nvPr>
            <p:ph type="pic" sz="quarter" idx="13" hasCustomPrompt="1"/>
          </p:nvPr>
        </p:nvSpPr>
        <p:spPr>
          <a:xfrm>
            <a:off x="4953058" y="287747"/>
            <a:ext cx="2285883" cy="2062070"/>
          </a:xfrm>
          <a:effectLst/>
        </p:spPr>
        <p:txBody>
          <a:bodyPr>
            <a:noAutofit/>
          </a:bodyPr>
          <a:lstStyle/>
          <a:p>
            <a:r>
              <a:rPr lang="en-US"/>
              <a:t> </a:t>
            </a:r>
          </a:p>
        </p:txBody>
      </p:sp>
      <p:sp>
        <p:nvSpPr>
          <p:cNvPr id="9" name="Picture Placeholder 4">
            <a:extLst>
              <a:ext uri="{FF2B5EF4-FFF2-40B4-BE49-F238E27FC236}">
                <a16:creationId xmlns:a16="http://schemas.microsoft.com/office/drawing/2014/main" id="{60D0126F-DD85-482B-A52A-BBE842B10BB4}"/>
              </a:ext>
            </a:extLst>
          </p:cNvPr>
          <p:cNvSpPr>
            <a:spLocks noGrp="1"/>
          </p:cNvSpPr>
          <p:nvPr>
            <p:ph type="pic" sz="quarter" idx="14" hasCustomPrompt="1"/>
          </p:nvPr>
        </p:nvSpPr>
        <p:spPr>
          <a:xfrm>
            <a:off x="7288934" y="287747"/>
            <a:ext cx="2285883" cy="2062070"/>
          </a:xfrm>
          <a:effectLst/>
        </p:spPr>
        <p:txBody>
          <a:bodyPr>
            <a:noAutofit/>
          </a:bodyPr>
          <a:lstStyle/>
          <a:p>
            <a:r>
              <a:rPr lang="en-US"/>
              <a:t> </a:t>
            </a:r>
          </a:p>
        </p:txBody>
      </p:sp>
      <p:sp>
        <p:nvSpPr>
          <p:cNvPr id="10" name="Picture Placeholder 4">
            <a:extLst>
              <a:ext uri="{FF2B5EF4-FFF2-40B4-BE49-F238E27FC236}">
                <a16:creationId xmlns:a16="http://schemas.microsoft.com/office/drawing/2014/main" id="{52323539-458A-4893-9F06-AAB75D1BC6D0}"/>
              </a:ext>
            </a:extLst>
          </p:cNvPr>
          <p:cNvSpPr>
            <a:spLocks noGrp="1"/>
          </p:cNvSpPr>
          <p:nvPr>
            <p:ph type="pic" sz="quarter" idx="15" hasCustomPrompt="1"/>
          </p:nvPr>
        </p:nvSpPr>
        <p:spPr>
          <a:xfrm>
            <a:off x="281306" y="4508183"/>
            <a:ext cx="2285883" cy="2062070"/>
          </a:xfrm>
          <a:effectLst/>
        </p:spPr>
        <p:txBody>
          <a:bodyPr>
            <a:noAutofit/>
          </a:bodyPr>
          <a:lstStyle/>
          <a:p>
            <a:r>
              <a:rPr lang="en-US"/>
              <a:t> </a:t>
            </a:r>
          </a:p>
        </p:txBody>
      </p:sp>
      <p:sp>
        <p:nvSpPr>
          <p:cNvPr id="11" name="Picture Placeholder 4">
            <a:extLst>
              <a:ext uri="{FF2B5EF4-FFF2-40B4-BE49-F238E27FC236}">
                <a16:creationId xmlns:a16="http://schemas.microsoft.com/office/drawing/2014/main" id="{A69B0BCF-5152-49DE-9C0F-3428C9CA97BB}"/>
              </a:ext>
            </a:extLst>
          </p:cNvPr>
          <p:cNvSpPr>
            <a:spLocks noGrp="1"/>
          </p:cNvSpPr>
          <p:nvPr>
            <p:ph type="pic" sz="quarter" idx="16" hasCustomPrompt="1"/>
          </p:nvPr>
        </p:nvSpPr>
        <p:spPr>
          <a:xfrm>
            <a:off x="9624810" y="4508183"/>
            <a:ext cx="2285883" cy="2062070"/>
          </a:xfrm>
          <a:effectLst/>
        </p:spPr>
        <p:txBody>
          <a:bodyPr>
            <a:noAutofit/>
          </a:bodyPr>
          <a:lstStyle/>
          <a:p>
            <a:r>
              <a:rPr lang="en-US"/>
              <a:t> </a:t>
            </a:r>
          </a:p>
        </p:txBody>
      </p:sp>
      <p:sp>
        <p:nvSpPr>
          <p:cNvPr id="12" name="Picture Placeholder 4">
            <a:extLst>
              <a:ext uri="{FF2B5EF4-FFF2-40B4-BE49-F238E27FC236}">
                <a16:creationId xmlns:a16="http://schemas.microsoft.com/office/drawing/2014/main" id="{6FE88C02-83B3-40DA-B713-11FADEA51424}"/>
              </a:ext>
            </a:extLst>
          </p:cNvPr>
          <p:cNvSpPr>
            <a:spLocks noGrp="1"/>
          </p:cNvSpPr>
          <p:nvPr>
            <p:ph type="pic" sz="quarter" idx="17" hasCustomPrompt="1"/>
          </p:nvPr>
        </p:nvSpPr>
        <p:spPr>
          <a:xfrm>
            <a:off x="2617182" y="4508183"/>
            <a:ext cx="2285883" cy="2062070"/>
          </a:xfrm>
          <a:effectLst/>
        </p:spPr>
        <p:txBody>
          <a:bodyPr>
            <a:noAutofit/>
          </a:bodyPr>
          <a:lstStyle/>
          <a:p>
            <a:r>
              <a:rPr lang="en-US"/>
              <a:t> </a:t>
            </a:r>
          </a:p>
        </p:txBody>
      </p:sp>
      <p:sp>
        <p:nvSpPr>
          <p:cNvPr id="13" name="Picture Placeholder 4">
            <a:extLst>
              <a:ext uri="{FF2B5EF4-FFF2-40B4-BE49-F238E27FC236}">
                <a16:creationId xmlns:a16="http://schemas.microsoft.com/office/drawing/2014/main" id="{D5E78DC7-2C51-4519-A472-0239F9A3C5B3}"/>
              </a:ext>
            </a:extLst>
          </p:cNvPr>
          <p:cNvSpPr>
            <a:spLocks noGrp="1"/>
          </p:cNvSpPr>
          <p:nvPr>
            <p:ph type="pic" sz="quarter" idx="18" hasCustomPrompt="1"/>
          </p:nvPr>
        </p:nvSpPr>
        <p:spPr>
          <a:xfrm>
            <a:off x="4953058" y="4508183"/>
            <a:ext cx="2285883" cy="2062070"/>
          </a:xfrm>
          <a:effectLst/>
        </p:spPr>
        <p:txBody>
          <a:bodyPr>
            <a:noAutofit/>
          </a:bodyPr>
          <a:lstStyle/>
          <a:p>
            <a:r>
              <a:rPr lang="en-US"/>
              <a:t> </a:t>
            </a:r>
          </a:p>
        </p:txBody>
      </p:sp>
      <p:sp>
        <p:nvSpPr>
          <p:cNvPr id="14" name="Picture Placeholder 4">
            <a:extLst>
              <a:ext uri="{FF2B5EF4-FFF2-40B4-BE49-F238E27FC236}">
                <a16:creationId xmlns:a16="http://schemas.microsoft.com/office/drawing/2014/main" id="{8E98ABD1-17F9-487D-BCE4-6F1E51937205}"/>
              </a:ext>
            </a:extLst>
          </p:cNvPr>
          <p:cNvSpPr>
            <a:spLocks noGrp="1"/>
          </p:cNvSpPr>
          <p:nvPr>
            <p:ph type="pic" sz="quarter" idx="19" hasCustomPrompt="1"/>
          </p:nvPr>
        </p:nvSpPr>
        <p:spPr>
          <a:xfrm>
            <a:off x="7288934" y="4508183"/>
            <a:ext cx="2285883" cy="2062070"/>
          </a:xfrm>
          <a:effectLst/>
        </p:spPr>
        <p:txBody>
          <a:bodyPr>
            <a:noAutofit/>
          </a:bodyPr>
          <a:lstStyle/>
          <a:p>
            <a:r>
              <a:rPr lang="en-US"/>
              <a:t> </a:t>
            </a:r>
          </a:p>
        </p:txBody>
      </p:sp>
      <p:sp>
        <p:nvSpPr>
          <p:cNvPr id="20" name="Picture Placeholder 4">
            <a:extLst>
              <a:ext uri="{FF2B5EF4-FFF2-40B4-BE49-F238E27FC236}">
                <a16:creationId xmlns:a16="http://schemas.microsoft.com/office/drawing/2014/main" id="{104F4E67-E0B7-41C4-896F-09B9400F156D}"/>
              </a:ext>
            </a:extLst>
          </p:cNvPr>
          <p:cNvSpPr>
            <a:spLocks noGrp="1"/>
          </p:cNvSpPr>
          <p:nvPr>
            <p:ph type="pic" sz="quarter" idx="20" hasCustomPrompt="1"/>
          </p:nvPr>
        </p:nvSpPr>
        <p:spPr>
          <a:xfrm>
            <a:off x="281306" y="2397965"/>
            <a:ext cx="2285883" cy="2062070"/>
          </a:xfrm>
          <a:effectLst/>
        </p:spPr>
        <p:txBody>
          <a:bodyPr>
            <a:noAutofit/>
          </a:bodyPr>
          <a:lstStyle/>
          <a:p>
            <a:r>
              <a:rPr lang="en-US"/>
              <a:t> </a:t>
            </a:r>
          </a:p>
        </p:txBody>
      </p:sp>
      <p:sp>
        <p:nvSpPr>
          <p:cNvPr id="22" name="Picture Placeholder 4">
            <a:extLst>
              <a:ext uri="{FF2B5EF4-FFF2-40B4-BE49-F238E27FC236}">
                <a16:creationId xmlns:a16="http://schemas.microsoft.com/office/drawing/2014/main" id="{636C3184-A491-4261-905A-2CD72CB5ABA5}"/>
              </a:ext>
            </a:extLst>
          </p:cNvPr>
          <p:cNvSpPr>
            <a:spLocks noGrp="1"/>
          </p:cNvSpPr>
          <p:nvPr>
            <p:ph type="pic" sz="quarter" idx="22" hasCustomPrompt="1"/>
          </p:nvPr>
        </p:nvSpPr>
        <p:spPr>
          <a:xfrm>
            <a:off x="2617182" y="2397965"/>
            <a:ext cx="2285883" cy="2062070"/>
          </a:xfrm>
          <a:effectLst/>
        </p:spPr>
        <p:txBody>
          <a:bodyPr>
            <a:noAutofit/>
          </a:bodyPr>
          <a:lstStyle/>
          <a:p>
            <a:r>
              <a:rPr lang="en-US"/>
              <a:t> </a:t>
            </a:r>
          </a:p>
        </p:txBody>
      </p:sp>
      <p:sp>
        <p:nvSpPr>
          <p:cNvPr id="23" name="Picture Placeholder 4">
            <a:extLst>
              <a:ext uri="{FF2B5EF4-FFF2-40B4-BE49-F238E27FC236}">
                <a16:creationId xmlns:a16="http://schemas.microsoft.com/office/drawing/2014/main" id="{A178DF10-18AE-4536-9000-039509BF872B}"/>
              </a:ext>
            </a:extLst>
          </p:cNvPr>
          <p:cNvSpPr>
            <a:spLocks noGrp="1"/>
          </p:cNvSpPr>
          <p:nvPr>
            <p:ph type="pic" sz="quarter" idx="23" hasCustomPrompt="1"/>
          </p:nvPr>
        </p:nvSpPr>
        <p:spPr>
          <a:xfrm>
            <a:off x="4953058" y="2397965"/>
            <a:ext cx="2285883" cy="2062070"/>
          </a:xfrm>
          <a:effectLst/>
        </p:spPr>
        <p:txBody>
          <a:bodyPr>
            <a:noAutofit/>
          </a:bodyPr>
          <a:lstStyle/>
          <a:p>
            <a:r>
              <a:rPr lang="en-US"/>
              <a:t> </a:t>
            </a:r>
          </a:p>
        </p:txBody>
      </p:sp>
      <p:sp>
        <p:nvSpPr>
          <p:cNvPr id="24" name="Picture Placeholder 4">
            <a:extLst>
              <a:ext uri="{FF2B5EF4-FFF2-40B4-BE49-F238E27FC236}">
                <a16:creationId xmlns:a16="http://schemas.microsoft.com/office/drawing/2014/main" id="{2358FB77-E43E-4D13-9428-C44CC58DAA44}"/>
              </a:ext>
            </a:extLst>
          </p:cNvPr>
          <p:cNvSpPr>
            <a:spLocks noGrp="1"/>
          </p:cNvSpPr>
          <p:nvPr>
            <p:ph type="pic" sz="quarter" idx="24" hasCustomPrompt="1"/>
          </p:nvPr>
        </p:nvSpPr>
        <p:spPr>
          <a:xfrm>
            <a:off x="7288934" y="2397965"/>
            <a:ext cx="2285883" cy="2062070"/>
          </a:xfrm>
          <a:effectLst/>
        </p:spPr>
        <p:txBody>
          <a:bodyPr>
            <a:noAutofit/>
          </a:bodyPr>
          <a:lstStyle/>
          <a:p>
            <a:r>
              <a:rPr lang="en-US"/>
              <a:t> </a:t>
            </a:r>
          </a:p>
        </p:txBody>
      </p:sp>
    </p:spTree>
    <p:extLst>
      <p:ext uri="{BB962C8B-B14F-4D97-AF65-F5344CB8AC3E}">
        <p14:creationId xmlns:p14="http://schemas.microsoft.com/office/powerpoint/2010/main" val="21099174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4133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927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27259587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blue">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634987564"/>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blu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CCB7C1-C6A7-466A-BE2D-1C84DAA60129}"/>
              </a:ext>
            </a:extLst>
          </p:cNvPr>
          <p:cNvSpPr/>
          <p:nvPr userDrawn="1"/>
        </p:nvSpPr>
        <p:spPr bwMode="auto">
          <a:xfrm>
            <a:off x="0" y="0"/>
            <a:ext cx="10406743"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3589769044"/>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223431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0271538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99632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616955635"/>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1914136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8344904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1408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49519404"/>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1520876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14227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84509277"/>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0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ank you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B4E5D379-8A6F-4F8A-AE3E-368C174696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3504824894"/>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88BBF88D-B97C-4F45-9617-663CF4FB25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838712174"/>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4257253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91780645"/>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19065808"/>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38225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image" Target="../media/image51.png"/><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image" Target="../media/image1.emf"/><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11.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image" Target="../media/image10.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image" Target="../media/image14.emf"/><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4.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image" Target="../media/image25.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image" Target="../media/image1.emf"/><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image" Target="../media/image10.emf"/><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theme" Target="../theme/theme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image" Target="../media/image2.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image" Target="../media/image1.emf"/><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image" Target="../media/image10.emf"/><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theme" Target="../theme/theme7.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image" Target="../media/image1.emf"/><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8.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10.emf"/><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theme" Target="../theme/theme9.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539306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419624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83979776"/>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6C132C84-BB5D-4D2F-B12E-8F17DC0134EE}"/>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9041902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5" r:id="rId25"/>
    <p:sldLayoutId id="2147483736" r:id="rId26"/>
  </p:sldLayoutIdLst>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F3BB0566-FDFF-44F1-BEB9-E93CBEA985D8}"/>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0E7463D5-F0EE-49C6-8149-B87CB33F918B}"/>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0ABB7A31-92A0-42FE-B7B7-ACFE014C5E1E}"/>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95F163FB-F8B9-4676-9156-05BAB8AEE6B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6749409-EB53-47A0-AC78-F9E29428707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260AE0-2531-4896-A891-3E3DE6B47A1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652396-4736-4693-8D4E-23741FE2B45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514CEE3-D7E4-47D6-A9D6-E3AB88C12C9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146C20B-DFD3-4C68-9177-F5013184D99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E96AA9-971E-4E94-9E6C-15AB21E9BB0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F42CEF8-74ED-4554-B241-F15B854B390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2B02D53-7E62-40C5-A262-ED6760FFC02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0CF9658-A3CC-4632-BF07-6924452EC494}"/>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6357B3-F9F4-4B30-A7F1-6646FC46ECA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CE02E8-D442-4DDE-98E3-2BB3A1B0134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86DBA7-0B67-4927-BF41-1BD300F5367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7A65386-71D6-43EF-A7C2-2BD693863FA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5E9B097-5071-40A9-A6A2-9E320AF201A9}"/>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D824DC-31FE-4CC1-A89F-BCC0F699FB0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8F6456-684C-428A-AA08-AE4ABD858B0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7CE7B7-B298-4245-8369-88FB1411750F}"/>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D926B4C-7D0F-44AF-A1CF-BD950A67093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03D12F8-DD9C-4B6A-885B-6FC428CD424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7E8A2B6-997F-47AE-845D-6DE9AB3DF5F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A551D87-4F7D-434E-97AA-73B1FBED79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79CEA7E-1716-4312-957A-12A1EF1FE9D3}"/>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4093B2-0135-44AE-972B-335833A135FD}"/>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E129097-58E1-401D-A868-25B323C792F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8841F8B-7191-4166-9710-C1357FCD5ACF}"/>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0EB1017-25CE-44D0-861C-4E8D13CD1BE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E877A7F-4B94-4DD8-8780-10BCEC607FF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02102-23D0-4EE8-9D3B-7FECF228F6E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93DE095-7580-4D6A-B139-53702A3FB006}"/>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0FC5077-C51E-4430-8EE4-D0D4D497ADB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742688D-FAEB-4A68-B146-CCAB5A4D3AC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CC3DF-9200-4BF9-A2CC-C3B6385084E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95723C5-4D35-42DD-B6A2-95458C7BC73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EEF656F1-CD85-4D10-8D64-6F372AA22FC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263FCEEB-0DF9-4147-B406-176060AFFCB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6394E86-EE6B-4A83-B07B-C448C854ACA2}"/>
              </a:ext>
              <a:ext uri="{C183D7F6-B498-43B3-948B-1728B52AA6E4}">
                <adec:decorative xmlns:adec="http://schemas.microsoft.com/office/drawing/2017/decorative" val="0"/>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9405724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19"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1322257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09016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7" r:id="rId19"/>
    <p:sldLayoutId id="2147483858" r:id="rId20"/>
    <p:sldLayoutId id="2147483859" r:id="rId21"/>
    <p:sldLayoutId id="2147483861" r:id="rId22"/>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17804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693127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7" r:id="rId19"/>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104457816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167647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Ls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8" Type="http://schemas.openxmlformats.org/officeDocument/2006/relationships/hyperlink" Target="https://docs.microsoft.com/en-us/graph/api/drive-sharedwithme?view=graph-rest-1.0&amp;tabs=http" TargetMode="External"/><Relationship Id="rId3" Type="http://schemas.openxmlformats.org/officeDocument/2006/relationships/hyperlink" Target="https://docs.microsoft.com/en-us/graph/teams-proactive-messaging" TargetMode="External"/><Relationship Id="rId7" Type="http://schemas.openxmlformats.org/officeDocument/2006/relationships/hyperlink" Target="https://docs.microsoft.com/en-us/graph/api/team-put-teams?view=graph-rest-1.0&amp;tabs=http" TargetMode="External"/><Relationship Id="rId2" Type="http://schemas.openxmlformats.org/officeDocument/2006/relationships/notesSlide" Target="../notesSlides/notesSlide82.xml"/><Relationship Id="rId1" Type="http://schemas.openxmlformats.org/officeDocument/2006/relationships/slideLayout" Target="../slideLayouts/slideLayout14.xml"/><Relationship Id="rId6" Type="http://schemas.openxmlformats.org/officeDocument/2006/relationships/hyperlink" Target="https://docs.microsoft.com/en-us/graph/social-intel-concept-overview" TargetMode="External"/><Relationship Id="rId5" Type="http://schemas.openxmlformats.org/officeDocument/2006/relationships/hyperlink" Target="https://docs.microsoft.com/en-us/microsoftteams/platform/task-modules-and-cards/cards/design-effective-cards#digest" TargetMode="External"/><Relationship Id="rId4" Type="http://schemas.openxmlformats.org/officeDocument/2006/relationships/hyperlink" Target="https://docs.microsoft.com/en-us/outlook/actionable-messages/adaptive-card#refresh-cards" TargetMode="External"/></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7.png"/><Relationship Id="rId7" Type="http://schemas.openxmlformats.org/officeDocument/2006/relationships/image" Target="../media/image89.png"/><Relationship Id="rId12" Type="http://schemas.openxmlformats.org/officeDocument/2006/relationships/image" Target="../media/image95.emf"/><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image" Target="../media/image88.png"/><Relationship Id="rId11" Type="http://schemas.openxmlformats.org/officeDocument/2006/relationships/image" Target="../media/image93.emf"/><Relationship Id="rId5" Type="http://schemas.openxmlformats.org/officeDocument/2006/relationships/image" Target="../media/image86.svg"/><Relationship Id="rId10" Type="http://schemas.openxmlformats.org/officeDocument/2006/relationships/image" Target="../media/image92.emf"/><Relationship Id="rId4" Type="http://schemas.openxmlformats.org/officeDocument/2006/relationships/image" Target="../media/image85.png"/><Relationship Id="rId9" Type="http://schemas.openxmlformats.org/officeDocument/2006/relationships/image" Target="../media/image91.sv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slide" Target="slide68.xml"/><Relationship Id="rId4" Type="http://schemas.openxmlformats.org/officeDocument/2006/relationships/slide" Target="slide41.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hyperlink" Target="https://docs.microsoft.com/en-us/graph/api/onlinemeeting-get?view=graph-rest-1.0&amp;tabs=http" TargetMode="External"/><Relationship Id="rId3" Type="http://schemas.openxmlformats.org/officeDocument/2006/relationships/hyperlink" Target="https://docs.microsoft.com/en-us/microsoftteams/platform/concepts/design/personal-apps" TargetMode="External"/><Relationship Id="rId7" Type="http://schemas.openxmlformats.org/officeDocument/2006/relationships/hyperlink" Target="https://docs.microsoft.com/en-us/graph/teams-proactive-messaging"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hyperlink" Target="https://docs.microsoft.com/en-us/microsoftteams/platform/task-modules-and-cards/cards/cards-reference#list-card" TargetMode="External"/><Relationship Id="rId5" Type="http://schemas.openxmlformats.org/officeDocument/2006/relationships/hyperlink" Target="https://docs.microsoft.com/en-us/outlook/actionable-messages/adaptive-card#refresh-cards" TargetMode="External"/><Relationship Id="rId4" Type="http://schemas.openxmlformats.org/officeDocument/2006/relationships/hyperlink" Target="https://docs.microsoft.com/en-us/microsoftteams/platform/bots/what-are-bots#in-a-one-to-one-cha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svg"/></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emf"/><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em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88.png"/><Relationship Id="rId11" Type="http://schemas.openxmlformats.org/officeDocument/2006/relationships/image" Target="../media/image93.emf"/><Relationship Id="rId5" Type="http://schemas.openxmlformats.org/officeDocument/2006/relationships/image" Target="../media/image87.png"/><Relationship Id="rId10" Type="http://schemas.openxmlformats.org/officeDocument/2006/relationships/image" Target="../media/image92.emf"/><Relationship Id="rId4" Type="http://schemas.openxmlformats.org/officeDocument/2006/relationships/image" Target="../media/image86.svg"/><Relationship Id="rId9" Type="http://schemas.openxmlformats.org/officeDocument/2006/relationships/image" Target="../media/image91.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96.png"/><Relationship Id="rId4" Type="http://schemas.openxmlformats.org/officeDocument/2006/relationships/image" Target="../media/image55.sv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101.sv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8" Type="http://schemas.openxmlformats.org/officeDocument/2006/relationships/hyperlink" Target="https://docs.microsoft.com/en-us/microsoftteams/platform/task-modules-and-cards/cards/cards-reference#list-card" TargetMode="External"/><Relationship Id="rId3" Type="http://schemas.openxmlformats.org/officeDocument/2006/relationships/hyperlink" Target="https://docs.microsoft.com/en-us/microsoftteams/platform/concepts/design/personal-apps" TargetMode="External"/><Relationship Id="rId7" Type="http://schemas.openxmlformats.org/officeDocument/2006/relationships/hyperlink" Target="https://docs.microsoft.com/en-us/outlook/actionable-messages/adaptive-card#refresh-cards" TargetMode="External"/><Relationship Id="rId12" Type="http://schemas.openxmlformats.org/officeDocument/2006/relationships/hyperlink" Target="https://docs.microsoft.com/en-us/graph/api/educationclass-list-assignments?view=graph-rest-beta" TargetMode="External"/><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hyperlink" Target="https://docs.microsoft.com/en-us/microsoftteams/platform/apps-in-teams-meetings/design/designing-in-meeting-tab" TargetMode="External"/><Relationship Id="rId11" Type="http://schemas.openxmlformats.org/officeDocument/2006/relationships/hyperlink" Target="https://docs.microsoft.com/en-us/graph/api/resources/todo-overview?view=graph-rest-1.0" TargetMode="External"/><Relationship Id="rId5" Type="http://schemas.openxmlformats.org/officeDocument/2006/relationships/hyperlink" Target="https://docs.microsoft.com/en-us/microsoftteams/platform/apps-in-teams-meetings/teams-apps-in-meetings" TargetMode="External"/><Relationship Id="rId10" Type="http://schemas.openxmlformats.org/officeDocument/2006/relationships/hyperlink" Target="https://docs.microsoft.com/en-us/graph/integrate-with-onenote" TargetMode="External"/><Relationship Id="rId4" Type="http://schemas.openxmlformats.org/officeDocument/2006/relationships/hyperlink" Target="https://docs.microsoft.com/en-us/microsoftteams/platform/build-your-first-app/build-personal-tab" TargetMode="External"/><Relationship Id="rId9" Type="http://schemas.openxmlformats.org/officeDocument/2006/relationships/hyperlink" Target="https://docs.microsoft.com/en-us/graph/teams-proactive-messaging" TargetMode="External"/></Relationships>
</file>

<file path=ppt/slides/_rels/slide6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20.emf"/><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119.emf"/><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88.png"/><Relationship Id="rId11" Type="http://schemas.openxmlformats.org/officeDocument/2006/relationships/image" Target="../media/image93.emf"/><Relationship Id="rId5" Type="http://schemas.openxmlformats.org/officeDocument/2006/relationships/image" Target="../media/image87.png"/><Relationship Id="rId15" Type="http://schemas.openxmlformats.org/officeDocument/2006/relationships/image" Target="../media/image122.emf"/><Relationship Id="rId10" Type="http://schemas.openxmlformats.org/officeDocument/2006/relationships/image" Target="../media/image92.emf"/><Relationship Id="rId4" Type="http://schemas.openxmlformats.org/officeDocument/2006/relationships/image" Target="../media/image86.svg"/><Relationship Id="rId9" Type="http://schemas.openxmlformats.org/officeDocument/2006/relationships/image" Target="../media/image91.svg"/><Relationship Id="rId14" Type="http://schemas.openxmlformats.org/officeDocument/2006/relationships/image" Target="../media/image121.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96.png"/><Relationship Id="rId4" Type="http://schemas.openxmlformats.org/officeDocument/2006/relationships/image" Target="../media/image55.sv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48574" y="5855204"/>
            <a:ext cx="3019426" cy="431830"/>
          </a:xfrm>
        </p:spPr>
        <p:txBody>
          <a:bodyPr/>
          <a:lstStyle/>
          <a:p>
            <a:pPr marL="0" lvl="0" indent="0" algn="l">
              <a:buNone/>
            </a:pPr>
            <a:r>
              <a:rPr lang="en-US" dirty="0">
                <a:solidFill>
                  <a:schemeClr val="tx1"/>
                </a:solidFill>
              </a:rPr>
              <a:t>Education</a:t>
            </a:r>
          </a:p>
        </p:txBody>
      </p:sp>
    </p:spTree>
    <p:extLst>
      <p:ext uri="{BB962C8B-B14F-4D97-AF65-F5344CB8AC3E}">
        <p14:creationId xmlns:p14="http://schemas.microsoft.com/office/powerpoint/2010/main" val="190914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Optionally, Sandra may also choose to ask a simple question to students in the class to capture student’s answer along with attendance code. This question could be on the day’s topic to check student’s attentiveness in the online class.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A screenshot of a computer&#10;&#10;Description automatically generated">
            <a:extLst>
              <a:ext uri="{FF2B5EF4-FFF2-40B4-BE49-F238E27FC236}">
                <a16:creationId xmlns:a16="http://schemas.microsoft.com/office/drawing/2014/main" id="{E85B72E1-597C-40CD-9A19-0B0F2ECF5C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41438947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As Daniela receives enough attendees to fill up her workshop capacity, she can go through list of events that she owns and close registrations</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875237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Manage events tab lists events that Daniela is a host or co-host. She is given a view of participants who have registered for each event.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3" y="556203"/>
            <a:ext cx="9870253" cy="5745591"/>
          </a:xfrm>
          <a:prstGeom prst="rect">
            <a:avLst/>
          </a:prstGeom>
        </p:spPr>
      </p:pic>
    </p:spTree>
    <p:extLst>
      <p:ext uri="{BB962C8B-B14F-4D97-AF65-F5344CB8AC3E}">
        <p14:creationId xmlns:p14="http://schemas.microsoft.com/office/powerpoint/2010/main" val="15352960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For each event, the host or co-host has additional privileges to edit the event details, export registration information (containing participant email address and response to the questions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3" y="556203"/>
            <a:ext cx="9870252" cy="5745591"/>
          </a:xfrm>
          <a:prstGeom prst="rect">
            <a:avLst/>
          </a:prstGeom>
        </p:spPr>
      </p:pic>
    </p:spTree>
    <p:extLst>
      <p:ext uri="{BB962C8B-B14F-4D97-AF65-F5344CB8AC3E}">
        <p14:creationId xmlns:p14="http://schemas.microsoft.com/office/powerpoint/2010/main" val="1440123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Students get alerts from the app periodically on new events that are added or if certain events are popular in the campus</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173163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provides a digest of events that were newly published and available for them to register. This could be popular events in their campus or events that they have shown prior interest.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3" y="556203"/>
            <a:ext cx="9870252" cy="5745590"/>
          </a:xfrm>
          <a:prstGeom prst="rect">
            <a:avLst/>
          </a:prstGeom>
        </p:spPr>
      </p:pic>
    </p:spTree>
    <p:extLst>
      <p:ext uri="{BB962C8B-B14F-4D97-AF65-F5344CB8AC3E}">
        <p14:creationId xmlns:p14="http://schemas.microsoft.com/office/powerpoint/2010/main" val="37403064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295465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dirty="0">
                <a:solidFill>
                  <a:schemeClr val="dk1"/>
                </a:solidFill>
              </a:rPr>
              <a:t>Personal Scoped App</a:t>
            </a:r>
            <a:r>
              <a:rPr lang="en-IN" sz="1200" b="1" dirty="0">
                <a:solidFill>
                  <a:schemeClr val="dk1"/>
                </a:solidFill>
              </a:rPr>
              <a:t> </a:t>
            </a:r>
            <a:r>
              <a:rPr lang="en-IN" sz="1200" dirty="0">
                <a:solidFill>
                  <a:schemeClr val="dk1"/>
                </a:solidFill>
              </a:rPr>
              <a:t>The app is defined to be predominantly personal scoped as event discovery (consume) and posting (produce) are individual activities. The collaboration part of the app brings applicants into one team and encourages dialogue and knowledge sharing</a:t>
            </a:r>
          </a:p>
          <a:p>
            <a:pPr marL="536575" lvl="2" indent="-285750">
              <a:spcAft>
                <a:spcPts val="1200"/>
              </a:spcAft>
              <a:buFont typeface="Courier New" panose="02070309020205020404" pitchFamily="49" charset="0"/>
              <a:buChar char="o"/>
            </a:pPr>
            <a:r>
              <a:rPr lang="en-IN" sz="1200" dirty="0">
                <a:solidFill>
                  <a:schemeClr val="dk1"/>
                </a:solidFill>
              </a:rPr>
              <a:t>Personal Tab – Both Discover and Manage Events are available as personal tabs for a user to discover interesting event based on each student’s interest or passion</a:t>
            </a:r>
          </a:p>
          <a:p>
            <a:pPr marL="536575" lvl="2" indent="-285750">
              <a:spcAft>
                <a:spcPts val="1200"/>
              </a:spcAft>
              <a:buFont typeface="Courier New" panose="02070309020205020404" pitchFamily="49" charset="0"/>
              <a:buChar char="o"/>
            </a:pPr>
            <a:r>
              <a:rPr lang="en-IN" sz="1200" dirty="0">
                <a:solidFill>
                  <a:schemeClr val="dk1"/>
                </a:solidFill>
              </a:rPr>
              <a:t>Personal Bot – Personal bot caters to each student’s personal preferences and sends digests of new events</a:t>
            </a:r>
          </a:p>
          <a:p>
            <a:pPr marL="265113" lvl="1" indent="-171450">
              <a:spcAft>
                <a:spcPts val="1200"/>
              </a:spcAft>
              <a:buFont typeface="Arial" panose="020B0604020202020204" pitchFamily="34" charset="0"/>
              <a:buChar char="•"/>
            </a:pPr>
            <a:r>
              <a:rPr lang="en-IN" sz="1200" b="1" dirty="0">
                <a:solidFill>
                  <a:schemeClr val="dk1"/>
                </a:solidFill>
              </a:rPr>
              <a:t>Channel Scope (Optional): </a:t>
            </a:r>
            <a:r>
              <a:rPr lang="en-IN" sz="1200" dirty="0">
                <a:solidFill>
                  <a:schemeClr val="dk1"/>
                </a:solidFill>
              </a:rPr>
              <a:t>Although not represented in the earlier screen, the app has potential to have a channel tab with a config page to choose category / type of events. E.g. A Team / channel on a subject can have a channel tab filtered to events happening related to the subject</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06210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dirty="0">
                <a:solidFill>
                  <a:schemeClr val="dk1"/>
                </a:solidFill>
                <a:hlinkClick r:id="rId3"/>
              </a:rPr>
              <a:t>Proactive Messages</a:t>
            </a:r>
            <a:r>
              <a:rPr lang="en-IN" sz="1200" b="1" dirty="0">
                <a:solidFill>
                  <a:schemeClr val="dk1"/>
                </a:solidFill>
              </a:rPr>
              <a:t> </a:t>
            </a:r>
            <a:r>
              <a:rPr lang="en-IN" sz="1200" dirty="0">
                <a:solidFill>
                  <a:schemeClr val="dk1"/>
                </a:solidFill>
              </a:rPr>
              <a:t>are sent to students when new events are added and alerts when an event they have registered for is nearing. </a:t>
            </a:r>
          </a:p>
          <a:p>
            <a:pPr marL="265113" lvl="1" indent="-171450">
              <a:spcAft>
                <a:spcPts val="1200"/>
              </a:spcAft>
              <a:buFont typeface="Arial" panose="020B0604020202020204" pitchFamily="34" charset="0"/>
              <a:buChar char="•"/>
            </a:pPr>
            <a:r>
              <a:rPr lang="en-IN" sz="1200" b="1" dirty="0">
                <a:solidFill>
                  <a:schemeClr val="dk1"/>
                </a:solidFill>
                <a:hlinkClick r:id="rId4"/>
              </a:rPr>
              <a:t>Card refreshes</a:t>
            </a:r>
            <a:r>
              <a:rPr lang="en-IN" sz="1200" b="1" dirty="0">
                <a:solidFill>
                  <a:schemeClr val="dk1"/>
                </a:solidFill>
              </a:rPr>
              <a:t> </a:t>
            </a:r>
            <a:r>
              <a:rPr lang="en-IN" sz="1200" dirty="0">
                <a:solidFill>
                  <a:schemeClr val="dk1"/>
                </a:solidFill>
              </a:rPr>
              <a:t>are used to minimize the number of cards sent to the end user and reduce overload on user’s chat window by reducing the number of cards sent for the same event</a:t>
            </a:r>
          </a:p>
          <a:p>
            <a:pPr marL="265113" lvl="1" indent="-171450">
              <a:spcAft>
                <a:spcPts val="1200"/>
              </a:spcAft>
              <a:buFont typeface="Arial" panose="020B0604020202020204" pitchFamily="34" charset="0"/>
              <a:buChar char="•"/>
            </a:pPr>
            <a:r>
              <a:rPr lang="en-IN" sz="1200" b="1" dirty="0">
                <a:solidFill>
                  <a:schemeClr val="dk1"/>
                </a:solidFill>
                <a:hlinkClick r:id="rId5"/>
              </a:rPr>
              <a:t>Digest Cards</a:t>
            </a:r>
            <a:r>
              <a:rPr lang="en-IN" sz="1200" dirty="0">
                <a:solidFill>
                  <a:schemeClr val="dk1"/>
                </a:solidFill>
                <a:hlinkClick r:id="rId5"/>
              </a:rPr>
              <a:t> </a:t>
            </a:r>
            <a:r>
              <a:rPr lang="en-IN" sz="1200" dirty="0">
                <a:solidFill>
                  <a:schemeClr val="dk1"/>
                </a:solidFill>
              </a:rPr>
              <a:t>are used to show event names and summary information for each event. This also serves the purpose of collating all related information (events of the same category) in one unit as opposed to sending a card with event detail</a:t>
            </a: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3246DF-44EE-4A01-AFD6-18C9E17F3F0F}"/>
              </a:ext>
            </a:extLst>
          </p:cNvPr>
          <p:cNvGrpSpPr/>
          <p:nvPr/>
        </p:nvGrpSpPr>
        <p:grpSpPr>
          <a:xfrm>
            <a:off x="381696" y="5536613"/>
            <a:ext cx="11470219" cy="1123125"/>
            <a:chOff x="426424" y="5513495"/>
            <a:chExt cx="11470219" cy="1123125"/>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660646"/>
              <a:ext cx="11425491" cy="975974"/>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6" y="5513495"/>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26424" y="5836401"/>
              <a:ext cx="11425491" cy="61555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dirty="0">
                  <a:solidFill>
                    <a:schemeClr val="dk1"/>
                  </a:solidFill>
                </a:rPr>
                <a:t>Applicant insights information around collaboration can be retrieved using </a:t>
              </a:r>
              <a:r>
                <a:rPr lang="en-IN" sz="1200" dirty="0">
                  <a:solidFill>
                    <a:schemeClr val="dk1"/>
                  </a:solidFill>
                  <a:hlinkClick r:id="rId6"/>
                </a:rPr>
                <a:t>People &amp; Workplace Intelligence Graph API</a:t>
              </a:r>
              <a:endParaRPr lang="en-IN" sz="1200" dirty="0">
                <a:solidFill>
                  <a:schemeClr val="dk1"/>
                </a:solidFill>
              </a:endParaRPr>
            </a:p>
            <a:p>
              <a:pPr marL="265113" lvl="1" indent="-171450">
                <a:spcAft>
                  <a:spcPts val="1200"/>
                </a:spcAft>
                <a:buFont typeface="Arial" panose="020B0604020202020204" pitchFamily="34" charset="0"/>
                <a:buChar char="•"/>
              </a:pPr>
              <a:r>
                <a:rPr lang="en-IN" sz="1200" dirty="0">
                  <a:solidFill>
                    <a:schemeClr val="dk1"/>
                  </a:solidFill>
                </a:rPr>
                <a:t>The app also uses Graph API to </a:t>
              </a:r>
              <a:r>
                <a:rPr lang="en-IN" sz="1200" dirty="0">
                  <a:solidFill>
                    <a:schemeClr val="dk1"/>
                  </a:solidFill>
                  <a:hlinkClick r:id="rId7"/>
                </a:rPr>
                <a:t>create a Team</a:t>
              </a:r>
              <a:r>
                <a:rPr lang="en-IN" sz="1200" dirty="0">
                  <a:solidFill>
                    <a:schemeClr val="dk1"/>
                  </a:solidFill>
                </a:rPr>
                <a:t> and to retrieve </a:t>
              </a:r>
              <a:r>
                <a:rPr lang="en-IN" sz="1200" dirty="0">
                  <a:solidFill>
                    <a:schemeClr val="dk1"/>
                  </a:solidFill>
                  <a:hlinkClick r:id="rId8"/>
                </a:rPr>
                <a:t>Files</a:t>
              </a:r>
              <a:r>
                <a:rPr lang="en-IN" sz="1200" dirty="0">
                  <a:solidFill>
                    <a:schemeClr val="dk1"/>
                  </a:solidFill>
                </a:rPr>
                <a:t>. </a:t>
              </a:r>
            </a:p>
          </p:txBody>
        </p:sp>
      </p:grpSp>
      <p:sp>
        <p:nvSpPr>
          <p:cNvPr id="10" name="Title 8">
            <a:extLst>
              <a:ext uri="{FF2B5EF4-FFF2-40B4-BE49-F238E27FC236}">
                <a16:creationId xmlns:a16="http://schemas.microsoft.com/office/drawing/2014/main" id="{D0DA753D-81BB-4B47-AF90-2990897AA2A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spTree>
    <p:extLst>
      <p:ext uri="{BB962C8B-B14F-4D97-AF65-F5344CB8AC3E}">
        <p14:creationId xmlns:p14="http://schemas.microsoft.com/office/powerpoint/2010/main" val="37744016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Architecture</a:t>
            </a:r>
          </a:p>
        </p:txBody>
      </p:sp>
      <p:sp>
        <p:nvSpPr>
          <p:cNvPr id="2" name="Title 8">
            <a:extLst>
              <a:ext uri="{FF2B5EF4-FFF2-40B4-BE49-F238E27FC236}">
                <a16:creationId xmlns:a16="http://schemas.microsoft.com/office/drawing/2014/main" id="{388F36C3-320E-437E-999F-ADB9581E012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34EBDC7C-3475-44AB-AE88-3AF9ED00552C}"/>
              </a:ext>
            </a:extLst>
          </p:cNvPr>
          <p:cNvPicPr>
            <a:picLocks noChangeAspect="1"/>
          </p:cNvPicPr>
          <p:nvPr/>
        </p:nvPicPr>
        <p:blipFill>
          <a:blip r:embed="rId3"/>
          <a:stretch>
            <a:fillRect/>
          </a:stretch>
        </p:blipFill>
        <p:spPr>
          <a:xfrm>
            <a:off x="2308944" y="3318655"/>
            <a:ext cx="523875" cy="471488"/>
          </a:xfrm>
          <a:prstGeom prst="rect">
            <a:avLst/>
          </a:prstGeom>
        </p:spPr>
      </p:pic>
      <p:grpSp>
        <p:nvGrpSpPr>
          <p:cNvPr id="86" name="Group 85">
            <a:extLst>
              <a:ext uri="{FF2B5EF4-FFF2-40B4-BE49-F238E27FC236}">
                <a16:creationId xmlns:a16="http://schemas.microsoft.com/office/drawing/2014/main" id="{0E91C841-5949-4ACB-B94B-18AEEC95A470}"/>
              </a:ext>
            </a:extLst>
          </p:cNvPr>
          <p:cNvGrpSpPr/>
          <p:nvPr/>
        </p:nvGrpSpPr>
        <p:grpSpPr>
          <a:xfrm>
            <a:off x="1033414" y="2216528"/>
            <a:ext cx="854969" cy="933245"/>
            <a:chOff x="423993" y="3238447"/>
            <a:chExt cx="854969" cy="933245"/>
          </a:xfrm>
        </p:grpSpPr>
        <p:pic>
          <p:nvPicPr>
            <p:cNvPr id="4" name="Graphic 3" descr="User">
              <a:extLst>
                <a:ext uri="{FF2B5EF4-FFF2-40B4-BE49-F238E27FC236}">
                  <a16:creationId xmlns:a16="http://schemas.microsoft.com/office/drawing/2014/main" id="{B9789012-CEEF-49EB-93E7-F70C8A3C6CD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7755" y="3238447"/>
              <a:ext cx="516155" cy="516155"/>
            </a:xfrm>
            <a:prstGeom prst="rect">
              <a:avLst/>
            </a:prstGeom>
          </p:spPr>
        </p:pic>
        <p:sp>
          <p:nvSpPr>
            <p:cNvPr id="7" name="TextBox 6">
              <a:extLst>
                <a:ext uri="{FF2B5EF4-FFF2-40B4-BE49-F238E27FC236}">
                  <a16:creationId xmlns:a16="http://schemas.microsoft.com/office/drawing/2014/main" id="{96FCB008-93CC-4871-B0C1-DFF18D513846}"/>
                </a:ext>
              </a:extLst>
            </p:cNvPr>
            <p:cNvSpPr txBox="1"/>
            <p:nvPr/>
          </p:nvSpPr>
          <p:spPr>
            <a:xfrm>
              <a:off x="423993" y="3740942"/>
              <a:ext cx="854969" cy="430750"/>
            </a:xfrm>
            <a:prstGeom prst="rect">
              <a:avLst/>
            </a:prstGeom>
            <a:noFill/>
          </p:spPr>
          <p:txBody>
            <a:bodyPr wrap="none" lIns="36000" tIns="36000" rIns="36000" bIns="36000"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Student</a:t>
              </a:r>
            </a:p>
            <a:p>
              <a:pPr algn="ctr">
                <a:lnSpc>
                  <a:spcPct val="90000"/>
                </a:lnSpc>
                <a:spcAft>
                  <a:spcPts val="200"/>
                </a:spcAft>
              </a:pPr>
              <a:r>
                <a:rPr lang="en-IN" sz="1200" dirty="0">
                  <a:gradFill>
                    <a:gsLst>
                      <a:gs pos="2917">
                        <a:schemeClr val="tx1"/>
                      </a:gs>
                      <a:gs pos="30000">
                        <a:schemeClr val="tx1"/>
                      </a:gs>
                    </a:gsLst>
                    <a:lin ang="5400000" scaled="0"/>
                  </a:gradFill>
                </a:rPr>
                <a:t>(Consumer)</a:t>
              </a:r>
            </a:p>
          </p:txBody>
        </p:sp>
      </p:grpSp>
      <p:sp>
        <p:nvSpPr>
          <p:cNvPr id="9" name="TextBox 8">
            <a:extLst>
              <a:ext uri="{FF2B5EF4-FFF2-40B4-BE49-F238E27FC236}">
                <a16:creationId xmlns:a16="http://schemas.microsoft.com/office/drawing/2014/main" id="{FE618748-82EE-45B6-9F41-7F4698721946}"/>
              </a:ext>
            </a:extLst>
          </p:cNvPr>
          <p:cNvSpPr txBox="1"/>
          <p:nvPr/>
        </p:nvSpPr>
        <p:spPr>
          <a:xfrm>
            <a:off x="2179758" y="3798817"/>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0" name="Picture 9">
            <a:extLst>
              <a:ext uri="{FF2B5EF4-FFF2-40B4-BE49-F238E27FC236}">
                <a16:creationId xmlns:a16="http://schemas.microsoft.com/office/drawing/2014/main" id="{6EA636B7-B228-4BE9-AA83-BD716DBC38FF}"/>
              </a:ext>
            </a:extLst>
          </p:cNvPr>
          <p:cNvPicPr>
            <a:picLocks noChangeAspect="1"/>
          </p:cNvPicPr>
          <p:nvPr/>
        </p:nvPicPr>
        <p:blipFill>
          <a:blip r:embed="rId6"/>
          <a:stretch>
            <a:fillRect/>
          </a:stretch>
        </p:blipFill>
        <p:spPr>
          <a:xfrm>
            <a:off x="4502841" y="3266044"/>
            <a:ext cx="554182" cy="554182"/>
          </a:xfrm>
          <a:prstGeom prst="rect">
            <a:avLst/>
          </a:prstGeom>
        </p:spPr>
      </p:pic>
      <p:pic>
        <p:nvPicPr>
          <p:cNvPr id="11" name="Picture 10">
            <a:extLst>
              <a:ext uri="{FF2B5EF4-FFF2-40B4-BE49-F238E27FC236}">
                <a16:creationId xmlns:a16="http://schemas.microsoft.com/office/drawing/2014/main" id="{30174013-2403-448B-8F84-40D956B8D5DB}"/>
              </a:ext>
            </a:extLst>
          </p:cNvPr>
          <p:cNvPicPr>
            <a:picLocks noChangeAspect="1"/>
          </p:cNvPicPr>
          <p:nvPr/>
        </p:nvPicPr>
        <p:blipFill>
          <a:blip r:embed="rId7"/>
          <a:stretch>
            <a:fillRect/>
          </a:stretch>
        </p:blipFill>
        <p:spPr>
          <a:xfrm>
            <a:off x="7450165" y="3242167"/>
            <a:ext cx="600075" cy="581025"/>
          </a:xfrm>
          <a:prstGeom prst="rect">
            <a:avLst/>
          </a:prstGeom>
        </p:spPr>
      </p:pic>
      <p:sp>
        <p:nvSpPr>
          <p:cNvPr id="12" name="TextBox 11">
            <a:extLst>
              <a:ext uri="{FF2B5EF4-FFF2-40B4-BE49-F238E27FC236}">
                <a16:creationId xmlns:a16="http://schemas.microsoft.com/office/drawing/2014/main" id="{903A56B4-8D7A-4C77-8423-BD342BBCB98B}"/>
              </a:ext>
            </a:extLst>
          </p:cNvPr>
          <p:cNvSpPr txBox="1"/>
          <p:nvPr/>
        </p:nvSpPr>
        <p:spPr>
          <a:xfrm>
            <a:off x="7155808" y="3689827"/>
            <a:ext cx="1205202" cy="653512"/>
          </a:xfrm>
          <a:prstGeom prst="rect">
            <a:avLst/>
          </a:prstGeom>
          <a:noFill/>
        </p:spPr>
        <p:txBody>
          <a:bodyPr wrap="none" lIns="182880" tIns="146304" rIns="182880" bIns="146304"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Event Finder</a:t>
            </a:r>
          </a:p>
          <a:p>
            <a:pPr algn="ctr">
              <a:lnSpc>
                <a:spcPct val="90000"/>
              </a:lnSpc>
              <a:spcAft>
                <a:spcPts val="200"/>
              </a:spcAft>
            </a:pPr>
            <a:r>
              <a:rPr lang="en-IN" sz="1200" dirty="0">
                <a:gradFill>
                  <a:gsLst>
                    <a:gs pos="2917">
                      <a:schemeClr val="tx1"/>
                    </a:gs>
                    <a:gs pos="30000">
                      <a:schemeClr val="tx1"/>
                    </a:gs>
                  </a:gsLst>
                  <a:lin ang="5400000" scaled="0"/>
                </a:gradFill>
              </a:rPr>
              <a:t>App Service</a:t>
            </a:r>
          </a:p>
        </p:txBody>
      </p:sp>
      <p:sp>
        <p:nvSpPr>
          <p:cNvPr id="13" name="Rectangle 12">
            <a:extLst>
              <a:ext uri="{FF2B5EF4-FFF2-40B4-BE49-F238E27FC236}">
                <a16:creationId xmlns:a16="http://schemas.microsoft.com/office/drawing/2014/main" id="{46EDD6E7-D4EF-4F12-95E9-3254E2BC7056}"/>
              </a:ext>
            </a:extLst>
          </p:cNvPr>
          <p:cNvSpPr/>
          <p:nvPr/>
        </p:nvSpPr>
        <p:spPr bwMode="auto">
          <a:xfrm>
            <a:off x="4058783" y="1805721"/>
            <a:ext cx="6589926"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8E5A9DEC-4B4F-4792-A9E7-E408DBA90C4A}"/>
              </a:ext>
            </a:extLst>
          </p:cNvPr>
          <p:cNvSpPr txBox="1"/>
          <p:nvPr/>
        </p:nvSpPr>
        <p:spPr>
          <a:xfrm>
            <a:off x="4092078" y="3780155"/>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19" name="Straight Arrow Connector 18">
            <a:extLst>
              <a:ext uri="{FF2B5EF4-FFF2-40B4-BE49-F238E27FC236}">
                <a16:creationId xmlns:a16="http://schemas.microsoft.com/office/drawing/2014/main" id="{49BBD309-6839-4FA9-97C7-DB141A958D7A}"/>
              </a:ext>
            </a:extLst>
          </p:cNvPr>
          <p:cNvCxnSpPr>
            <a:cxnSpLocks/>
          </p:cNvCxnSpPr>
          <p:nvPr/>
        </p:nvCxnSpPr>
        <p:spPr>
          <a:xfrm>
            <a:off x="5206863" y="3553839"/>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8D73B8A-DA5D-4FCE-A923-C786F9560457}"/>
              </a:ext>
            </a:extLst>
          </p:cNvPr>
          <p:cNvSpPr txBox="1"/>
          <p:nvPr/>
        </p:nvSpPr>
        <p:spPr>
          <a:xfrm>
            <a:off x="5747768" y="3317170"/>
            <a:ext cx="1158293"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Trigger event search, submission, registrations</a:t>
            </a:r>
          </a:p>
        </p:txBody>
      </p:sp>
      <p:pic>
        <p:nvPicPr>
          <p:cNvPr id="33" name="Graphic 32" descr="Cloud">
            <a:extLst>
              <a:ext uri="{FF2B5EF4-FFF2-40B4-BE49-F238E27FC236}">
                <a16:creationId xmlns:a16="http://schemas.microsoft.com/office/drawing/2014/main" id="{6BDB1493-E1D6-4E1E-9B7E-003E524E3E0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810401" y="1357588"/>
            <a:ext cx="755703" cy="755703"/>
          </a:xfrm>
          <a:prstGeom prst="rect">
            <a:avLst/>
          </a:prstGeom>
        </p:spPr>
      </p:pic>
      <p:sp>
        <p:nvSpPr>
          <p:cNvPr id="38" name="TextBox 37">
            <a:extLst>
              <a:ext uri="{FF2B5EF4-FFF2-40B4-BE49-F238E27FC236}">
                <a16:creationId xmlns:a16="http://schemas.microsoft.com/office/drawing/2014/main" id="{EF21CB14-2AD9-4EE1-AEDF-AA46F4842B23}"/>
              </a:ext>
            </a:extLst>
          </p:cNvPr>
          <p:cNvSpPr txBox="1"/>
          <p:nvPr/>
        </p:nvSpPr>
        <p:spPr>
          <a:xfrm>
            <a:off x="3369823" y="1858492"/>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40" name="Picture 39">
            <a:extLst>
              <a:ext uri="{FF2B5EF4-FFF2-40B4-BE49-F238E27FC236}">
                <a16:creationId xmlns:a16="http://schemas.microsoft.com/office/drawing/2014/main" id="{020B7161-E461-4AC1-901B-B1D5EA59188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7390410" y="5343616"/>
            <a:ext cx="678942" cy="567798"/>
          </a:xfrm>
          <a:prstGeom prst="rect">
            <a:avLst/>
          </a:prstGeom>
        </p:spPr>
      </p:pic>
      <p:cxnSp>
        <p:nvCxnSpPr>
          <p:cNvPr id="41" name="Straight Arrow Connector 40">
            <a:extLst>
              <a:ext uri="{FF2B5EF4-FFF2-40B4-BE49-F238E27FC236}">
                <a16:creationId xmlns:a16="http://schemas.microsoft.com/office/drawing/2014/main" id="{82639E9F-CDEC-427E-B1DF-13D48C0189ED}"/>
              </a:ext>
            </a:extLst>
          </p:cNvPr>
          <p:cNvCxnSpPr>
            <a:cxnSpLocks/>
            <a:stCxn id="6" idx="3"/>
            <a:endCxn id="10" idx="1"/>
          </p:cNvCxnSpPr>
          <p:nvPr/>
        </p:nvCxnSpPr>
        <p:spPr>
          <a:xfrm flipV="1">
            <a:off x="2832819" y="3543135"/>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C93378-CF70-4A9F-83A2-F2A67FDDF9C9}"/>
              </a:ext>
            </a:extLst>
          </p:cNvPr>
          <p:cNvSpPr txBox="1"/>
          <p:nvPr/>
        </p:nvSpPr>
        <p:spPr>
          <a:xfrm>
            <a:off x="3178458" y="3407458"/>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pic>
        <p:nvPicPr>
          <p:cNvPr id="47" name="Picture 46">
            <a:extLst>
              <a:ext uri="{FF2B5EF4-FFF2-40B4-BE49-F238E27FC236}">
                <a16:creationId xmlns:a16="http://schemas.microsoft.com/office/drawing/2014/main" id="{78C04E32-0FD9-4FA0-B604-A939D78211F1}"/>
              </a:ext>
            </a:extLst>
          </p:cNvPr>
          <p:cNvPicPr>
            <a:picLocks noChangeAspect="1"/>
          </p:cNvPicPr>
          <p:nvPr/>
        </p:nvPicPr>
        <p:blipFill>
          <a:blip r:embed="rId11"/>
          <a:stretch>
            <a:fillRect/>
          </a:stretch>
        </p:blipFill>
        <p:spPr>
          <a:xfrm>
            <a:off x="7531876" y="2005180"/>
            <a:ext cx="419100" cy="419100"/>
          </a:xfrm>
          <a:prstGeom prst="rect">
            <a:avLst/>
          </a:prstGeom>
        </p:spPr>
      </p:pic>
      <p:sp>
        <p:nvSpPr>
          <p:cNvPr id="48" name="TextBox 47">
            <a:extLst>
              <a:ext uri="{FF2B5EF4-FFF2-40B4-BE49-F238E27FC236}">
                <a16:creationId xmlns:a16="http://schemas.microsoft.com/office/drawing/2014/main" id="{2AA2008D-EF81-45E3-A32C-2D6ACEBA6AF6}"/>
              </a:ext>
            </a:extLst>
          </p:cNvPr>
          <p:cNvSpPr txBox="1"/>
          <p:nvPr/>
        </p:nvSpPr>
        <p:spPr>
          <a:xfrm>
            <a:off x="7354635" y="1851731"/>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AAD</a:t>
            </a:r>
          </a:p>
        </p:txBody>
      </p:sp>
      <p:cxnSp>
        <p:nvCxnSpPr>
          <p:cNvPr id="49" name="Straight Arrow Connector 48">
            <a:extLst>
              <a:ext uri="{FF2B5EF4-FFF2-40B4-BE49-F238E27FC236}">
                <a16:creationId xmlns:a16="http://schemas.microsoft.com/office/drawing/2014/main" id="{B420964E-5402-4266-A678-594847F5D072}"/>
              </a:ext>
            </a:extLst>
          </p:cNvPr>
          <p:cNvCxnSpPr>
            <a:cxnSpLocks/>
            <a:stCxn id="47" idx="2"/>
            <a:endCxn id="11" idx="0"/>
          </p:cNvCxnSpPr>
          <p:nvPr/>
        </p:nvCxnSpPr>
        <p:spPr>
          <a:xfrm>
            <a:off x="7741426" y="2424280"/>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B5E070F-9741-4E76-A0B2-5E2640BA83A6}"/>
              </a:ext>
            </a:extLst>
          </p:cNvPr>
          <p:cNvSpPr txBox="1"/>
          <p:nvPr/>
        </p:nvSpPr>
        <p:spPr>
          <a:xfrm>
            <a:off x="7171053" y="2644424"/>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SSO and Reporting org</a:t>
            </a:r>
          </a:p>
        </p:txBody>
      </p:sp>
      <p:sp>
        <p:nvSpPr>
          <p:cNvPr id="51" name="TextBox 50">
            <a:extLst>
              <a:ext uri="{FF2B5EF4-FFF2-40B4-BE49-F238E27FC236}">
                <a16:creationId xmlns:a16="http://schemas.microsoft.com/office/drawing/2014/main" id="{56236ADF-5206-4B57-9366-6B21ECBB7BA6}"/>
              </a:ext>
            </a:extLst>
          </p:cNvPr>
          <p:cNvSpPr txBox="1"/>
          <p:nvPr/>
        </p:nvSpPr>
        <p:spPr>
          <a:xfrm>
            <a:off x="7147072" y="5827648"/>
            <a:ext cx="1117995"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Events Database </a:t>
            </a:r>
          </a:p>
        </p:txBody>
      </p:sp>
      <p:cxnSp>
        <p:nvCxnSpPr>
          <p:cNvPr id="90" name="Connector: Elbow 89">
            <a:extLst>
              <a:ext uri="{FF2B5EF4-FFF2-40B4-BE49-F238E27FC236}">
                <a16:creationId xmlns:a16="http://schemas.microsoft.com/office/drawing/2014/main" id="{8A0E0D07-68A8-4BAF-843B-D79DB5E75703}"/>
              </a:ext>
            </a:extLst>
          </p:cNvPr>
          <p:cNvCxnSpPr>
            <a:cxnSpLocks/>
            <a:stCxn id="4" idx="3"/>
            <a:endCxn id="6" idx="1"/>
          </p:cNvCxnSpPr>
          <p:nvPr/>
        </p:nvCxnSpPr>
        <p:spPr>
          <a:xfrm>
            <a:off x="1693331" y="2474606"/>
            <a:ext cx="615613" cy="1079793"/>
          </a:xfrm>
          <a:prstGeom prst="bentConnector3">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C32C25B9-429C-47B9-A513-5DB59A7C4F08}"/>
              </a:ext>
            </a:extLst>
          </p:cNvPr>
          <p:cNvGrpSpPr/>
          <p:nvPr/>
        </p:nvGrpSpPr>
        <p:grpSpPr>
          <a:xfrm>
            <a:off x="511543" y="4602219"/>
            <a:ext cx="1847420" cy="892636"/>
            <a:chOff x="-86430" y="3238447"/>
            <a:chExt cx="1847420" cy="892636"/>
          </a:xfrm>
        </p:grpSpPr>
        <p:pic>
          <p:nvPicPr>
            <p:cNvPr id="133" name="Graphic 132" descr="User">
              <a:extLst>
                <a:ext uri="{FF2B5EF4-FFF2-40B4-BE49-F238E27FC236}">
                  <a16:creationId xmlns:a16="http://schemas.microsoft.com/office/drawing/2014/main" id="{E83516D2-6EF4-4083-8185-EEA1D5F6E2D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7755" y="3238447"/>
              <a:ext cx="516155" cy="516155"/>
            </a:xfrm>
            <a:prstGeom prst="rect">
              <a:avLst/>
            </a:prstGeom>
          </p:spPr>
        </p:pic>
        <p:sp>
          <p:nvSpPr>
            <p:cNvPr id="134" name="TextBox 133">
              <a:extLst>
                <a:ext uri="{FF2B5EF4-FFF2-40B4-BE49-F238E27FC236}">
                  <a16:creationId xmlns:a16="http://schemas.microsoft.com/office/drawing/2014/main" id="{86746624-B535-41A9-9D66-108789732CFA}"/>
                </a:ext>
              </a:extLst>
            </p:cNvPr>
            <p:cNvSpPr txBox="1"/>
            <p:nvPr/>
          </p:nvSpPr>
          <p:spPr>
            <a:xfrm>
              <a:off x="-86430" y="3700333"/>
              <a:ext cx="1847420" cy="430750"/>
            </a:xfrm>
            <a:prstGeom prst="rect">
              <a:avLst/>
            </a:prstGeom>
            <a:noFill/>
          </p:spPr>
          <p:txBody>
            <a:bodyPr wrap="none" lIns="36000" tIns="36000" rIns="36000" bIns="36000"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Student</a:t>
              </a:r>
            </a:p>
            <a:p>
              <a:pPr algn="ctr">
                <a:lnSpc>
                  <a:spcPct val="90000"/>
                </a:lnSpc>
                <a:spcAft>
                  <a:spcPts val="200"/>
                </a:spcAft>
              </a:pPr>
              <a:r>
                <a:rPr lang="en-IN" sz="1200" dirty="0">
                  <a:gradFill>
                    <a:gsLst>
                      <a:gs pos="2917">
                        <a:schemeClr val="tx1"/>
                      </a:gs>
                      <a:gs pos="30000">
                        <a:schemeClr val="tx1"/>
                      </a:gs>
                    </a:gsLst>
                    <a:lin ang="5400000" scaled="0"/>
                  </a:gradFill>
                </a:rPr>
                <a:t>(Event Creator – Producer)</a:t>
              </a:r>
            </a:p>
          </p:txBody>
        </p:sp>
      </p:grpSp>
      <p:cxnSp>
        <p:nvCxnSpPr>
          <p:cNvPr id="135" name="Connector: Elbow 134">
            <a:extLst>
              <a:ext uri="{FF2B5EF4-FFF2-40B4-BE49-F238E27FC236}">
                <a16:creationId xmlns:a16="http://schemas.microsoft.com/office/drawing/2014/main" id="{DED4B94F-395A-473F-B2EF-7F91EC4778A4}"/>
              </a:ext>
            </a:extLst>
          </p:cNvPr>
          <p:cNvCxnSpPr>
            <a:cxnSpLocks/>
            <a:stCxn id="6" idx="1"/>
            <a:endCxn id="133" idx="3"/>
          </p:cNvCxnSpPr>
          <p:nvPr/>
        </p:nvCxnSpPr>
        <p:spPr>
          <a:xfrm rot="10800000" flipV="1">
            <a:off x="1681884" y="3554399"/>
            <a:ext cx="627061" cy="1305898"/>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82883255-31C7-4D50-84C3-6B489D1F2F39}"/>
              </a:ext>
            </a:extLst>
          </p:cNvPr>
          <p:cNvGrpSpPr/>
          <p:nvPr/>
        </p:nvGrpSpPr>
        <p:grpSpPr>
          <a:xfrm>
            <a:off x="6428539" y="5345940"/>
            <a:ext cx="687675" cy="714020"/>
            <a:chOff x="5629886" y="5288065"/>
            <a:chExt cx="687675" cy="714020"/>
          </a:xfrm>
        </p:grpSpPr>
        <p:pic>
          <p:nvPicPr>
            <p:cNvPr id="136" name="Picture 135">
              <a:extLst>
                <a:ext uri="{FF2B5EF4-FFF2-40B4-BE49-F238E27FC236}">
                  <a16:creationId xmlns:a16="http://schemas.microsoft.com/office/drawing/2014/main" id="{1821B750-2D88-451E-8277-753843AD172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5638619" y="5288065"/>
              <a:ext cx="678942" cy="567798"/>
            </a:xfrm>
            <a:prstGeom prst="rect">
              <a:avLst/>
            </a:prstGeom>
          </p:spPr>
        </p:pic>
        <p:sp>
          <p:nvSpPr>
            <p:cNvPr id="137" name="TextBox 136">
              <a:extLst>
                <a:ext uri="{FF2B5EF4-FFF2-40B4-BE49-F238E27FC236}">
                  <a16:creationId xmlns:a16="http://schemas.microsoft.com/office/drawing/2014/main" id="{46E0554D-5290-43BC-B0CC-C55A74CAE92B}"/>
                </a:ext>
              </a:extLst>
            </p:cNvPr>
            <p:cNvSpPr txBox="1"/>
            <p:nvPr/>
          </p:nvSpPr>
          <p:spPr>
            <a:xfrm>
              <a:off x="5629886" y="5790882"/>
              <a:ext cx="573707"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a:t>Files</a:t>
              </a:r>
            </a:p>
          </p:txBody>
        </p:sp>
      </p:grpSp>
      <p:grpSp>
        <p:nvGrpSpPr>
          <p:cNvPr id="138" name="Group 137">
            <a:extLst>
              <a:ext uri="{FF2B5EF4-FFF2-40B4-BE49-F238E27FC236}">
                <a16:creationId xmlns:a16="http://schemas.microsoft.com/office/drawing/2014/main" id="{00A8ECAD-FB12-476C-B4A7-630FE7362696}"/>
              </a:ext>
            </a:extLst>
          </p:cNvPr>
          <p:cNvGrpSpPr/>
          <p:nvPr/>
        </p:nvGrpSpPr>
        <p:grpSpPr>
          <a:xfrm>
            <a:off x="5349903" y="5338404"/>
            <a:ext cx="923963" cy="714020"/>
            <a:chOff x="5454758" y="5288065"/>
            <a:chExt cx="923963" cy="714020"/>
          </a:xfrm>
        </p:grpSpPr>
        <p:pic>
          <p:nvPicPr>
            <p:cNvPr id="139" name="Picture 138">
              <a:extLst>
                <a:ext uri="{FF2B5EF4-FFF2-40B4-BE49-F238E27FC236}">
                  <a16:creationId xmlns:a16="http://schemas.microsoft.com/office/drawing/2014/main" id="{1C5AC4D9-082C-40E7-8276-0E526934ACE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5638619" y="5288065"/>
              <a:ext cx="678942" cy="567798"/>
            </a:xfrm>
            <a:prstGeom prst="rect">
              <a:avLst/>
            </a:prstGeom>
          </p:spPr>
        </p:pic>
        <p:sp>
          <p:nvSpPr>
            <p:cNvPr id="140" name="TextBox 139">
              <a:extLst>
                <a:ext uri="{FF2B5EF4-FFF2-40B4-BE49-F238E27FC236}">
                  <a16:creationId xmlns:a16="http://schemas.microsoft.com/office/drawing/2014/main" id="{3688A7E4-81A1-4D7B-A076-CD210F3F0FE4}"/>
                </a:ext>
              </a:extLst>
            </p:cNvPr>
            <p:cNvSpPr txBox="1"/>
            <p:nvPr/>
          </p:nvSpPr>
          <p:spPr>
            <a:xfrm>
              <a:off x="5454758" y="5790882"/>
              <a:ext cx="923963"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Registrations </a:t>
              </a:r>
            </a:p>
          </p:txBody>
        </p:sp>
      </p:grpSp>
      <p:sp>
        <p:nvSpPr>
          <p:cNvPr id="106" name="Rectangle 105">
            <a:extLst>
              <a:ext uri="{FF2B5EF4-FFF2-40B4-BE49-F238E27FC236}">
                <a16:creationId xmlns:a16="http://schemas.microsoft.com/office/drawing/2014/main" id="{6FE306A6-8A58-4520-94CA-16C81F1163CE}"/>
              </a:ext>
            </a:extLst>
          </p:cNvPr>
          <p:cNvSpPr/>
          <p:nvPr/>
        </p:nvSpPr>
        <p:spPr bwMode="auto">
          <a:xfrm>
            <a:off x="5312778" y="5252420"/>
            <a:ext cx="3016567" cy="80000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3" name="Connector: Elbow 142">
            <a:extLst>
              <a:ext uri="{FF2B5EF4-FFF2-40B4-BE49-F238E27FC236}">
                <a16:creationId xmlns:a16="http://schemas.microsoft.com/office/drawing/2014/main" id="{A77A4692-34F5-4A3E-9E23-C59D9A0193C7}"/>
              </a:ext>
            </a:extLst>
          </p:cNvPr>
          <p:cNvCxnSpPr>
            <a:cxnSpLocks/>
            <a:endCxn id="106" idx="0"/>
          </p:cNvCxnSpPr>
          <p:nvPr/>
        </p:nvCxnSpPr>
        <p:spPr>
          <a:xfrm rot="5400000">
            <a:off x="6573642" y="4067649"/>
            <a:ext cx="1432192" cy="937351"/>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76DCFF1-9451-41CB-823D-F512B81B602F}"/>
              </a:ext>
            </a:extLst>
          </p:cNvPr>
          <p:cNvSpPr txBox="1"/>
          <p:nvPr/>
        </p:nvSpPr>
        <p:spPr>
          <a:xfrm>
            <a:off x="6282644" y="4660702"/>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 POST Event Information</a:t>
            </a:r>
          </a:p>
        </p:txBody>
      </p:sp>
      <p:sp>
        <p:nvSpPr>
          <p:cNvPr id="152" name="TextBox 151">
            <a:extLst>
              <a:ext uri="{FF2B5EF4-FFF2-40B4-BE49-F238E27FC236}">
                <a16:creationId xmlns:a16="http://schemas.microsoft.com/office/drawing/2014/main" id="{2EA29361-3088-4DCF-AEA9-30C52B078A34}"/>
              </a:ext>
            </a:extLst>
          </p:cNvPr>
          <p:cNvSpPr txBox="1"/>
          <p:nvPr/>
        </p:nvSpPr>
        <p:spPr>
          <a:xfrm>
            <a:off x="9303419" y="1855273"/>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Graph API</a:t>
            </a:r>
          </a:p>
        </p:txBody>
      </p:sp>
      <p:pic>
        <p:nvPicPr>
          <p:cNvPr id="122" name="Picture 121">
            <a:extLst>
              <a:ext uri="{FF2B5EF4-FFF2-40B4-BE49-F238E27FC236}">
                <a16:creationId xmlns:a16="http://schemas.microsoft.com/office/drawing/2014/main" id="{38413306-1CD8-4218-938B-BAB0AFE73913}"/>
              </a:ext>
            </a:extLst>
          </p:cNvPr>
          <p:cNvPicPr>
            <a:picLocks noChangeAspect="1"/>
          </p:cNvPicPr>
          <p:nvPr/>
        </p:nvPicPr>
        <p:blipFill>
          <a:blip r:embed="rId12"/>
          <a:stretch>
            <a:fillRect/>
          </a:stretch>
        </p:blipFill>
        <p:spPr>
          <a:xfrm>
            <a:off x="9499205" y="2048191"/>
            <a:ext cx="399558" cy="399558"/>
          </a:xfrm>
          <a:prstGeom prst="rect">
            <a:avLst/>
          </a:prstGeom>
        </p:spPr>
      </p:pic>
      <p:cxnSp>
        <p:nvCxnSpPr>
          <p:cNvPr id="154" name="Connector: Elbow 153">
            <a:extLst>
              <a:ext uri="{FF2B5EF4-FFF2-40B4-BE49-F238E27FC236}">
                <a16:creationId xmlns:a16="http://schemas.microsoft.com/office/drawing/2014/main" id="{0D957564-1769-4462-8199-307FEDC5B8FC}"/>
              </a:ext>
            </a:extLst>
          </p:cNvPr>
          <p:cNvCxnSpPr>
            <a:cxnSpLocks/>
            <a:stCxn id="122" idx="2"/>
            <a:endCxn id="11" idx="3"/>
          </p:cNvCxnSpPr>
          <p:nvPr/>
        </p:nvCxnSpPr>
        <p:spPr>
          <a:xfrm rot="5400000">
            <a:off x="8332147" y="2165842"/>
            <a:ext cx="1084931" cy="1648744"/>
          </a:xfrm>
          <a:prstGeom prst="bentConnector2">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FABC7950-1F1B-42AC-BD1C-DBC26ECE0F02}"/>
              </a:ext>
            </a:extLst>
          </p:cNvPr>
          <p:cNvSpPr txBox="1"/>
          <p:nvPr/>
        </p:nvSpPr>
        <p:spPr>
          <a:xfrm>
            <a:off x="9140767" y="2930128"/>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People insights, Files &amp; User profile </a:t>
            </a:r>
          </a:p>
        </p:txBody>
      </p:sp>
    </p:spTree>
    <p:extLst>
      <p:ext uri="{BB962C8B-B14F-4D97-AF65-F5344CB8AC3E}">
        <p14:creationId xmlns:p14="http://schemas.microsoft.com/office/powerpoint/2010/main" val="95926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Sandra chooses to ask a question relevant to the day’s class but which might have different responses from different students. The question is also framed such that students would be able to answer them only when they have been attentive in sessions.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A screenshot of a computer screen&#10;&#10;Description automatically generated">
            <a:extLst>
              <a:ext uri="{FF2B5EF4-FFF2-40B4-BE49-F238E27FC236}">
                <a16:creationId xmlns:a16="http://schemas.microsoft.com/office/drawing/2014/main" id="{0747B359-514C-46C2-92A6-F80C4080F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1414526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Sandra submits, the adaptive card reflects the generated code that Sandra can manually announce during the virtual class session.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text, application, Teams&#10;&#10;Description automatically generated">
            <a:extLst>
              <a:ext uri="{FF2B5EF4-FFF2-40B4-BE49-F238E27FC236}">
                <a16:creationId xmlns:a16="http://schemas.microsoft.com/office/drawing/2014/main" id="{C2EA87E0-284E-4B68-9A53-2D1276A569D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242846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677382"/>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Roy Howard, Student</a:t>
            </a:r>
          </a:p>
          <a:p>
            <a:r>
              <a:rPr lang="en-US" sz="1600" dirty="0">
                <a:latin typeface="Segoe UI Semilight" panose="020B0402040204020203" pitchFamily="34" charset="0"/>
                <a:cs typeface="Segoe UI Semilight" panose="020B0402040204020203" pitchFamily="34" charset="0"/>
              </a:rPr>
              <a:t>Roy Howard is one of the students in Sandra’s class. Roy has taken a liking to virtual classes online but finds that there is some time wasted in administration activities of marking attendance, applying for leave. Roy also feels it is hard to keep up with change in schedule and timing of classes when it happens virtually</a:t>
            </a:r>
          </a:p>
        </p:txBody>
      </p:sp>
      <p:pic>
        <p:nvPicPr>
          <p:cNvPr id="7" name="Picture 6" descr="A smiling person in a blue shirt&#10;&#10;Description automatically generated">
            <a:extLst>
              <a:ext uri="{FF2B5EF4-FFF2-40B4-BE49-F238E27FC236}">
                <a16:creationId xmlns:a16="http://schemas.microsoft.com/office/drawing/2014/main" id="{B0B4F912-8B10-4FCB-9E02-E2F275262D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1736" y="1860186"/>
            <a:ext cx="903600" cy="903600"/>
          </a:xfrm>
          <a:prstGeom prst="ellipse">
            <a:avLst/>
          </a:prstGeom>
          <a:blipFill>
            <a:blip r:embed="rId3" cstate="screen">
              <a:extLst>
                <a:ext uri="{28A0092B-C50C-407E-A947-70E740481C1C}">
                  <a14:useLocalDpi xmlns:a14="http://schemas.microsoft.com/office/drawing/2010/main"/>
                </a:ext>
              </a:extLst>
            </a:blip>
            <a:stretch>
              <a:fillRect/>
            </a:stretch>
          </a:blipFill>
          <a:ln>
            <a:noFill/>
          </a:ln>
        </p:spPr>
      </p:pic>
    </p:spTree>
    <p:extLst>
      <p:ext uri="{BB962C8B-B14F-4D97-AF65-F5344CB8AC3E}">
        <p14:creationId xmlns:p14="http://schemas.microsoft.com/office/powerpoint/2010/main" val="1671502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Sandra has to deliver her class as a Teams meeting and wants to easily handle tracking attendance without disrupting the class and wasting class time</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94416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Sandra starts the scheduled meeting for her history session, all students in the class get a message on their app from Attendance bot confirming the class details and providing option for students to mark attendance.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A5042361-EEBA-436A-8203-24A06AEA7B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1227061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At any time during the class lecture, Sandra may choose to announce the code over Teams meeting. Sandra may choose to vary the time of announcement of attendance in each class</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application, Teams&#10;&#10;Description automatically generated">
            <a:extLst>
              <a:ext uri="{FF2B5EF4-FFF2-40B4-BE49-F238E27FC236}">
                <a16:creationId xmlns:a16="http://schemas.microsoft.com/office/drawing/2014/main" id="{10F788CE-580F-4F69-8B79-6F50FD264B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140504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Sandra provides the attendance code over Teams meeting, Roy enters the same in the form for attendance code. In addition, Roy mentions his response to the question posed by Sandra before marking his attendance.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0F7014D6-94AA-411A-B57F-7A7AC1E4916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233431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attendance is submitted, Roy gets a snapshot of his attendance percentage for History class. The app also provides an accurate view of protected attendance percentage if Roy continues to attend all classes until end of term.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application, Teams&#10;&#10;Description automatically generated">
            <a:extLst>
              <a:ext uri="{FF2B5EF4-FFF2-40B4-BE49-F238E27FC236}">
                <a16:creationId xmlns:a16="http://schemas.microsoft.com/office/drawing/2014/main" id="{E9A43001-B203-4E51-A214-2FDF6BD835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477778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After class, Sandra prefers to check consolidated view of attendance for her class. She proactively reaches out to students who have low attendance to understand their issues</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57635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Contents</a:t>
            </a:r>
          </a:p>
        </p:txBody>
      </p:sp>
      <p:sp>
        <p:nvSpPr>
          <p:cNvPr id="5" name="Text Placeholder 4"/>
          <p:cNvSpPr>
            <a:spLocks noGrp="1"/>
          </p:cNvSpPr>
          <p:nvPr>
            <p:ph type="body" sz="quarter" idx="14"/>
          </p:nvPr>
        </p:nvSpPr>
        <p:spPr>
          <a:xfrm>
            <a:off x="1184565" y="1284727"/>
            <a:ext cx="5381352" cy="5334874"/>
          </a:xfrm>
        </p:spPr>
        <p:txBody>
          <a:bodyPr>
            <a:noAutofit/>
          </a:bodyPr>
          <a:lstStyle/>
          <a:p>
            <a:pPr marL="228600" indent="-228600">
              <a:lnSpc>
                <a:spcPct val="150000"/>
              </a:lnSpc>
              <a:spcBef>
                <a:spcPts val="400"/>
              </a:spcBef>
              <a:buFont typeface="Arial" panose="020B0604020202020204" pitchFamily="34" charset="0"/>
              <a:buChar char="•"/>
            </a:pPr>
            <a:r>
              <a:rPr lang="en-IN" sz="2200" dirty="0">
                <a:latin typeface="Segoe UI Semibold" panose="020B0702040204020203" pitchFamily="34" charset="0"/>
                <a:cs typeface="Segoe UI Semibold" panose="020B0702040204020203" pitchFamily="34" charset="0"/>
              </a:rPr>
              <a:t>Scenarios</a:t>
            </a:r>
          </a:p>
          <a:p>
            <a:pPr marL="512763" indent="-228600">
              <a:spcBef>
                <a:spcPts val="100"/>
              </a:spcBef>
              <a:spcAft>
                <a:spcPts val="300"/>
              </a:spcAft>
              <a:buFont typeface="Segoe UI" panose="020B0502040204020203" pitchFamily="34" charset="0"/>
              <a:buChar char="–"/>
            </a:pPr>
            <a:endParaRPr lang="en-IN" sz="1600" dirty="0">
              <a:latin typeface="Segoe UI Semibold" panose="020B0702040204020203" pitchFamily="34" charset="0"/>
              <a:cs typeface="Segoe UI Semibold" panose="020B0702040204020203" pitchFamily="34" charset="0"/>
            </a:endParaRPr>
          </a:p>
          <a:p>
            <a:pPr marL="512763" indent="-228600">
              <a:spcBef>
                <a:spcPts val="100"/>
              </a:spcBef>
              <a:spcAft>
                <a:spcPts val="300"/>
              </a:spcAft>
              <a:buFont typeface="Segoe UI" panose="020B0502040204020203" pitchFamily="34" charset="0"/>
              <a:buChar char="–"/>
            </a:pPr>
            <a:r>
              <a:rPr lang="en-IN" sz="1600" dirty="0">
                <a:latin typeface="Segoe UI Semibold" panose="020B0702040204020203" pitchFamily="34" charset="0"/>
                <a:cs typeface="Segoe UI Semibold" panose="020B0702040204020203" pitchFamily="34" charset="0"/>
                <a:hlinkClick r:id="rId3" action="ppaction://hlinksldjump"/>
              </a:rPr>
              <a:t>Attendance Management</a:t>
            </a:r>
            <a:br>
              <a:rPr lang="en-IN" sz="1600" dirty="0">
                <a:latin typeface="Segoe UI Semibold" panose="020B0702040204020203" pitchFamily="34" charset="0"/>
                <a:cs typeface="Segoe UI Semibold" panose="020B0702040204020203" pitchFamily="34" charset="0"/>
              </a:rPr>
            </a:br>
            <a:r>
              <a:rPr lang="en-IN" sz="1600" dirty="0">
                <a:latin typeface="Segoe UI Semibold" panose="020B0702040204020203" pitchFamily="34" charset="0"/>
                <a:cs typeface="Segoe UI Semibold" panose="020B0702040204020203" pitchFamily="34" charset="0"/>
              </a:rPr>
              <a:t>	</a:t>
            </a:r>
            <a:r>
              <a:rPr lang="en-IN" sz="1600" i="1" dirty="0"/>
              <a:t>Easy management and reporting of student attendance</a:t>
            </a:r>
          </a:p>
          <a:p>
            <a:pPr marL="512763" indent="-228600">
              <a:spcBef>
                <a:spcPts val="100"/>
              </a:spcBef>
              <a:spcAft>
                <a:spcPts val="300"/>
              </a:spcAft>
              <a:buFont typeface="Segoe UI" panose="020B0502040204020203" pitchFamily="34" charset="0"/>
              <a:buChar char="–"/>
            </a:pPr>
            <a:endParaRPr lang="en-IN" sz="1600" dirty="0">
              <a:latin typeface="Segoe UI Semibold" panose="020B0702040204020203" pitchFamily="34" charset="0"/>
              <a:cs typeface="Segoe UI Semibold" panose="020B0702040204020203" pitchFamily="34" charset="0"/>
            </a:endParaRPr>
          </a:p>
          <a:p>
            <a:pPr marL="512763" indent="-228600">
              <a:spcBef>
                <a:spcPts val="100"/>
              </a:spcBef>
              <a:spcAft>
                <a:spcPts val="300"/>
              </a:spcAft>
              <a:buFont typeface="Segoe UI" panose="020B0502040204020203" pitchFamily="34" charset="0"/>
              <a:buChar char="–"/>
            </a:pPr>
            <a:r>
              <a:rPr lang="en-IN" sz="1600" dirty="0">
                <a:latin typeface="Segoe UI Semibold" panose="020B0702040204020203" pitchFamily="34" charset="0"/>
                <a:cs typeface="Segoe UI Semibold" panose="020B0702040204020203" pitchFamily="34" charset="0"/>
                <a:hlinkClick r:id="rId4" action="ppaction://hlinksldjump"/>
              </a:rPr>
              <a:t>Academics Assistant</a:t>
            </a:r>
            <a:br>
              <a:rPr lang="en-IN" sz="1600" dirty="0">
                <a:latin typeface="Segoe UI Semibold" panose="020B0702040204020203" pitchFamily="34" charset="0"/>
                <a:cs typeface="Segoe UI Semibold" panose="020B0702040204020203" pitchFamily="34" charset="0"/>
              </a:rPr>
            </a:br>
            <a:r>
              <a:rPr lang="en-IN" sz="1600" i="1" dirty="0">
                <a:latin typeface="Segoe UI Semibold" panose="020B0702040204020203" pitchFamily="34" charset="0"/>
                <a:cs typeface="Segoe UI Semibold" panose="020B0702040204020203" pitchFamily="34" charset="0"/>
              </a:rPr>
              <a:t>	</a:t>
            </a:r>
            <a:r>
              <a:rPr lang="en-IN" sz="1600" i="1" dirty="0"/>
              <a:t>One</a:t>
            </a:r>
            <a:r>
              <a:rPr lang="en-IN" sz="1600" b="1" i="1" dirty="0">
                <a:latin typeface="Segoe UI Semibold" panose="020B0702040204020203" pitchFamily="34" charset="0"/>
                <a:cs typeface="Segoe UI Semibold" panose="020B0702040204020203" pitchFamily="34" charset="0"/>
              </a:rPr>
              <a:t> </a:t>
            </a:r>
            <a:r>
              <a:rPr lang="en-IN" sz="1600" i="1" dirty="0"/>
              <a:t>Hub for students to manage their day</a:t>
            </a:r>
          </a:p>
          <a:p>
            <a:pPr marL="512763" indent="-228600">
              <a:spcBef>
                <a:spcPts val="100"/>
              </a:spcBef>
              <a:spcAft>
                <a:spcPts val="300"/>
              </a:spcAft>
              <a:buFont typeface="Segoe UI" panose="020B0502040204020203" pitchFamily="34" charset="0"/>
              <a:buChar char="–"/>
            </a:pPr>
            <a:endParaRPr lang="en-IN" sz="1600" dirty="0">
              <a:latin typeface="Segoe UI Semibold" panose="020B0702040204020203" pitchFamily="34" charset="0"/>
              <a:cs typeface="Segoe UI Semibold" panose="020B0702040204020203" pitchFamily="34" charset="0"/>
            </a:endParaRPr>
          </a:p>
          <a:p>
            <a:pPr marL="512763" indent="-228600">
              <a:spcBef>
                <a:spcPts val="100"/>
              </a:spcBef>
              <a:spcAft>
                <a:spcPts val="300"/>
              </a:spcAft>
              <a:buFont typeface="Segoe UI" panose="020B0502040204020203" pitchFamily="34" charset="0"/>
              <a:buChar char="–"/>
            </a:pPr>
            <a:r>
              <a:rPr lang="en-IN" sz="1600" dirty="0">
                <a:latin typeface="Segoe UI Semibold" panose="020B0702040204020203" pitchFamily="34" charset="0"/>
                <a:cs typeface="Segoe UI Semibold" panose="020B0702040204020203" pitchFamily="34" charset="0"/>
                <a:hlinkClick r:id="rId5" action="ppaction://hlinksldjump"/>
              </a:rPr>
              <a:t>Event Finder</a:t>
            </a:r>
            <a:br>
              <a:rPr lang="en-IN" sz="1600" dirty="0">
                <a:latin typeface="Segoe UI Semibold" panose="020B0702040204020203" pitchFamily="34" charset="0"/>
                <a:cs typeface="Segoe UI Semibold" panose="020B0702040204020203" pitchFamily="34" charset="0"/>
              </a:rPr>
            </a:br>
            <a:r>
              <a:rPr lang="en-IN" sz="1600" dirty="0">
                <a:latin typeface="Segoe UI Semibold" panose="020B0702040204020203" pitchFamily="34" charset="0"/>
                <a:cs typeface="Segoe UI Semibold" panose="020B0702040204020203" pitchFamily="34" charset="0"/>
              </a:rPr>
              <a:t>	</a:t>
            </a:r>
            <a:r>
              <a:rPr lang="en-IN" sz="1600" i="1" dirty="0"/>
              <a:t>Discover events, workshops in campus and participate effortlessly</a:t>
            </a:r>
          </a:p>
          <a:p>
            <a:pPr marL="512763" indent="-228600">
              <a:spcBef>
                <a:spcPts val="100"/>
              </a:spcBef>
              <a:spcAft>
                <a:spcPts val="300"/>
              </a:spcAft>
              <a:buFont typeface="Segoe UI" panose="020B0502040204020203" pitchFamily="34" charset="0"/>
              <a:buChar char="–"/>
            </a:pPr>
            <a:endParaRPr lang="en-IN" sz="1600" i="1" dirty="0"/>
          </a:p>
        </p:txBody>
      </p:sp>
      <p:grpSp>
        <p:nvGrpSpPr>
          <p:cNvPr id="23" name="Group 22"/>
          <p:cNvGrpSpPr/>
          <p:nvPr/>
        </p:nvGrpSpPr>
        <p:grpSpPr>
          <a:xfrm>
            <a:off x="6458776" y="1179838"/>
            <a:ext cx="4451710" cy="4087328"/>
            <a:chOff x="4153748" y="1988637"/>
            <a:chExt cx="3602904" cy="3570208"/>
          </a:xfrm>
        </p:grpSpPr>
        <p:sp>
          <p:nvSpPr>
            <p:cNvPr id="7" name="TextBox 6"/>
            <p:cNvSpPr txBox="1"/>
            <p:nvPr/>
          </p:nvSpPr>
          <p:spPr>
            <a:xfrm>
              <a:off x="4578477" y="1988637"/>
              <a:ext cx="3178175" cy="3570208"/>
            </a:xfrm>
            <a:prstGeom prst="rect">
              <a:avLst/>
            </a:prstGeom>
            <a:noFill/>
          </p:spPr>
          <p:txBody>
            <a:bodyPr vert="horz" wrap="square" lIns="91440" tIns="45720" rIns="91440" bIns="45720" rtlCol="0" anchor="ctr">
              <a:noAutofit/>
            </a:bodyPr>
            <a:lstStyle>
              <a:defPPr>
                <a:defRPr lang="en-US"/>
              </a:defPPr>
              <a:lvl1pPr marL="233363" indent="-233363">
                <a:spcBef>
                  <a:spcPts val="600"/>
                </a:spcBef>
                <a:buFont typeface="Arial" panose="020B0604020202020204" pitchFamily="34" charset="0"/>
                <a:buChar char="•"/>
                <a:defRPr sz="1800">
                  <a:solidFill>
                    <a:srgbClr val="505050"/>
                  </a:solidFill>
                  <a:ea typeface="Segoe UI" pitchFamily="34" charset="0"/>
                  <a:cs typeface="Segoe UI" pitchFamily="34" charset="0"/>
                </a:defRPr>
              </a:lvl1pPr>
            </a:lstStyle>
            <a:p>
              <a:pPr marL="0" marR="0" lvl="1" indent="0" algn="l" defTabSz="1088105" rtl="0" eaLnBrk="1" fontAlgn="auto" latinLnBrk="0" hangingPunct="1">
                <a:lnSpc>
                  <a:spcPct val="100000"/>
                </a:lnSpc>
                <a:spcBef>
                  <a:spcPts val="400"/>
                </a:spcBef>
                <a:spcAft>
                  <a:spcPts val="0"/>
                </a:spcAft>
                <a:buClr>
                  <a:srgbClr val="0072C6"/>
                </a:buClr>
                <a:buSzPct val="100000"/>
                <a:buFontTx/>
                <a:buNone/>
                <a:tabLst/>
                <a:defRPr/>
              </a:pPr>
              <a:r>
                <a:rPr kumimoji="0" lang="en-US" sz="2200" b="0" i="1"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For each scenario:</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Vision</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Primary Persona</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Storyboard</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Design Best Practices</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Architecture</a:t>
              </a:r>
            </a:p>
          </p:txBody>
        </p:sp>
        <p:grpSp>
          <p:nvGrpSpPr>
            <p:cNvPr id="22" name="Group 21"/>
            <p:cNvGrpSpPr/>
            <p:nvPr/>
          </p:nvGrpSpPr>
          <p:grpSpPr>
            <a:xfrm>
              <a:off x="4153748" y="2797020"/>
              <a:ext cx="275839" cy="1953445"/>
              <a:chOff x="4153748" y="2797020"/>
              <a:chExt cx="275839" cy="1953445"/>
            </a:xfrm>
          </p:grpSpPr>
          <p:sp>
            <p:nvSpPr>
              <p:cNvPr id="13" name="Left Bracket 12"/>
              <p:cNvSpPr/>
              <p:nvPr/>
            </p:nvSpPr>
            <p:spPr>
              <a:xfrm>
                <a:off x="4291668" y="2797020"/>
                <a:ext cx="137919" cy="1953445"/>
              </a:xfrm>
              <a:prstGeom prst="leftBracket">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lIns="0" rIns="0"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4" name="Group 13"/>
              <p:cNvGrpSpPr/>
              <p:nvPr/>
            </p:nvGrpSpPr>
            <p:grpSpPr>
              <a:xfrm rot="5400000" flipH="1">
                <a:off x="4153746" y="3678753"/>
                <a:ext cx="275842" cy="275838"/>
                <a:chOff x="3676651" y="-638174"/>
                <a:chExt cx="247650" cy="247650"/>
              </a:xfrm>
              <a:effectLst/>
            </p:grpSpPr>
            <p:sp>
              <p:nvSpPr>
                <p:cNvPr id="15" name="Oval 14"/>
                <p:cNvSpPr/>
                <p:nvPr/>
              </p:nvSpPr>
              <p:spPr>
                <a:xfrm>
                  <a:off x="3676651" y="-638174"/>
                  <a:ext cx="247650" cy="247650"/>
                </a:xfrm>
                <a:prstGeom prst="ellipse">
                  <a:avLst/>
                </a:prstGeom>
                <a:solidFill>
                  <a:schemeClr val="tx2"/>
                </a:solidFill>
                <a:ln w="12700">
                  <a:solidFill>
                    <a:schemeClr val="bg1"/>
                  </a:solidFill>
                </a:ln>
                <a:effectLst/>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nvGrpSpPr>
                <p:cNvPr id="16" name="Group 15"/>
                <p:cNvGrpSpPr/>
                <p:nvPr/>
              </p:nvGrpSpPr>
              <p:grpSpPr>
                <a:xfrm>
                  <a:off x="3737720" y="-596214"/>
                  <a:ext cx="125525" cy="163729"/>
                  <a:chOff x="2624724" y="-933452"/>
                  <a:chExt cx="289928" cy="378170"/>
                </a:xfrm>
                <a:solidFill>
                  <a:schemeClr val="bg1"/>
                </a:solidFill>
              </p:grpSpPr>
              <p:sp>
                <p:nvSpPr>
                  <p:cNvPr id="17" name="Rectangle 16"/>
                  <p:cNvSpPr/>
                  <p:nvPr/>
                </p:nvSpPr>
                <p:spPr>
                  <a:xfrm>
                    <a:off x="2713628" y="-933452"/>
                    <a:ext cx="112098" cy="295273"/>
                  </a:xfrm>
                  <a:prstGeom prst="rect">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sp>
                <p:nvSpPr>
                  <p:cNvPr id="18" name="Chevron 17"/>
                  <p:cNvSpPr/>
                  <p:nvPr/>
                </p:nvSpPr>
                <p:spPr>
                  <a:xfrm rot="5400000">
                    <a:off x="2642809" y="-827125"/>
                    <a:ext cx="253758" cy="289928"/>
                  </a:xfrm>
                  <a:prstGeom prst="chevron">
                    <a:avLst>
                      <a:gd name="adj" fmla="val 59856"/>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grpSp>
        </p:grpSp>
      </p:grpSp>
    </p:spTree>
    <p:extLst>
      <p:ext uri="{BB962C8B-B14F-4D97-AF65-F5344CB8AC3E}">
        <p14:creationId xmlns:p14="http://schemas.microsoft.com/office/powerpoint/2010/main" val="2762958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Sandra’s personal app has an attendance dashboard tab that provides attendance details of all students in her class. She is able to switch between different classes if she handles more than one. It provides clear view of students who are low on attendance for Sandra to reach out.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C5802A84-3F21-4C57-A380-ABB79FA36C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2935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also provides an easy way for Sandra to download the attendance details over a range of dates as a csv file for any further analysis</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7" name="Picture 6" descr="A screenshot of a computer screen&#10;&#10;Description automatically generated">
            <a:extLst>
              <a:ext uri="{FF2B5EF4-FFF2-40B4-BE49-F238E27FC236}">
                <a16:creationId xmlns:a16="http://schemas.microsoft.com/office/drawing/2014/main" id="{F99A7F15-128D-49CE-9627-2DD6DDBA7A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886862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677382"/>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Roy Howard, Student</a:t>
            </a:r>
          </a:p>
          <a:p>
            <a:r>
              <a:rPr lang="en-US" sz="1600" dirty="0">
                <a:latin typeface="Segoe UI Semilight" panose="020B0402040204020203" pitchFamily="34" charset="0"/>
                <a:cs typeface="Segoe UI Semilight" panose="020B0402040204020203" pitchFamily="34" charset="0"/>
              </a:rPr>
              <a:t>Roy Howard is one of the students in Sandra’s class. Roy has taken a liking to virtual classes online but finds that there is some time wasted in administration activities of marking attendance, applying for leave. Roy also feels it is hard to keep up with change in schedule and timing of classes when it happens virtually</a:t>
            </a:r>
          </a:p>
        </p:txBody>
      </p:sp>
      <p:pic>
        <p:nvPicPr>
          <p:cNvPr id="7" name="Picture 6" descr="A smiling person in a blue shirt&#10;&#10;Description automatically generated">
            <a:extLst>
              <a:ext uri="{FF2B5EF4-FFF2-40B4-BE49-F238E27FC236}">
                <a16:creationId xmlns:a16="http://schemas.microsoft.com/office/drawing/2014/main" id="{B0B4F912-8B10-4FCB-9E02-E2F275262D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1736" y="1860186"/>
            <a:ext cx="903600" cy="903600"/>
          </a:xfrm>
          <a:prstGeom prst="ellipse">
            <a:avLst/>
          </a:prstGeom>
          <a:blipFill>
            <a:blip r:embed="rId3" cstate="screen">
              <a:extLst>
                <a:ext uri="{28A0092B-C50C-407E-A947-70E740481C1C}">
                  <a14:useLocalDpi xmlns:a14="http://schemas.microsoft.com/office/drawing/2010/main"/>
                </a:ext>
              </a:extLst>
            </a:blip>
            <a:stretch>
              <a:fillRect/>
            </a:stretch>
          </a:blipFill>
          <a:ln>
            <a:noFill/>
          </a:ln>
        </p:spPr>
      </p:pic>
    </p:spTree>
    <p:extLst>
      <p:ext uri="{BB962C8B-B14F-4D97-AF65-F5344CB8AC3E}">
        <p14:creationId xmlns:p14="http://schemas.microsoft.com/office/powerpoint/2010/main" val="2502679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Roy is representing his school in a sports event and needs to apply for leave of absence from school administration</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00965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Roy logs in to the app, he is greeted with a set of options available for a student. Roy wants to see the class schedule for the day to check the classes he would be missing.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70E9D191-675B-4946-9E81-E0CC31630C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3757378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 viewing the class schedule, the adaptive card refreshes to show the classes in his day with the professors who would be leading the class.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application, Teams&#10;&#10;Description automatically generated">
            <a:extLst>
              <a:ext uri="{FF2B5EF4-FFF2-40B4-BE49-F238E27FC236}">
                <a16:creationId xmlns:a16="http://schemas.microsoft.com/office/drawing/2014/main" id="{6E415FC4-97EC-4B1A-9B6F-07FBCC6514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4146848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Roy gets back to the original menu of options to apply for a leave</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F9A4132F-764F-42E3-98C9-302C7B250B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1528940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After filling in required details, Roy chooses the reason for leave as On Duty as is going to be absent representing the school in a sports event.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application, Teams&#10;&#10;Description automatically generated">
            <a:extLst>
              <a:ext uri="{FF2B5EF4-FFF2-40B4-BE49-F238E27FC236}">
                <a16:creationId xmlns:a16="http://schemas.microsoft.com/office/drawing/2014/main" id="{080CE068-ABAC-4326-B7CC-2D18082E23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4197100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card expands to show further options relevant to On Duty category of leave requests.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A screenshot of a computer screen&#10;&#10;Description automatically generated">
            <a:extLst>
              <a:ext uri="{FF2B5EF4-FFF2-40B4-BE49-F238E27FC236}">
                <a16:creationId xmlns:a16="http://schemas.microsoft.com/office/drawing/2014/main" id="{8089397B-601E-4AFF-9243-A10571ED4E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1863320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Roy chooses the type of event he will be attending on duty. Since he is representing the school in a sports meet, he chooses the sports event option.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application, Teams&#10;&#10;Description automatically generated">
            <a:extLst>
              <a:ext uri="{FF2B5EF4-FFF2-40B4-BE49-F238E27FC236}">
                <a16:creationId xmlns:a16="http://schemas.microsoft.com/office/drawing/2014/main" id="{948F302B-7145-4516-AAED-898FFE6DFC2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304869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dirty="0">
                <a:cs typeface="Segoe UI Light" panose="020B0502040204020203" pitchFamily="34" charset="0"/>
              </a:rPr>
              <a:t>Attendance Management</a:t>
            </a:r>
            <a:endParaRPr lang="en-US" sz="2800" b="1" i="1" dirty="0">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Education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7582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In the comments box, Roy provides additional justification that will be presented to the administration. The administration can view this justification before approving the leave request.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0AF06429-63B7-4AF2-B1BE-B0156BCE763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2734866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Roy submits the request, the card shows a summary of Roy’s leave request. It highlights the administration lead who is responsible for approving the request and the status of approval.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application, Teams&#10;&#10;Description automatically generated">
            <a:extLst>
              <a:ext uri="{FF2B5EF4-FFF2-40B4-BE49-F238E27FC236}">
                <a16:creationId xmlns:a16="http://schemas.microsoft.com/office/drawing/2014/main" id="{E748DAC8-99BA-4CAA-904D-C79CE09488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3639103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Jim Gordon approves the request, Roy’s leave request card refreshes to show the approval status as ‘Approved’ and shows comments from the approver.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ED260AD7-1CD9-403B-8144-943061AED9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1391456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recognizes that Roy will be absent on the specified leave request days. It checks if Roy has any pending assignments due on those dates and reminds him to submit the assignments so as to not miss the deadline.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application, Teams&#10;&#10;Description automatically generated">
            <a:extLst>
              <a:ext uri="{FF2B5EF4-FFF2-40B4-BE49-F238E27FC236}">
                <a16:creationId xmlns:a16="http://schemas.microsoft.com/office/drawing/2014/main" id="{6466A1CA-6AC3-4A5A-9E34-9B047FF31D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1510437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677382"/>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Jim Gordon, Administrator</a:t>
            </a:r>
          </a:p>
          <a:p>
            <a:r>
              <a:rPr lang="en-US" sz="1600" dirty="0">
                <a:latin typeface="Segoe UI Semilight" panose="020B0402040204020203" pitchFamily="34" charset="0"/>
                <a:cs typeface="Segoe UI Semilight" panose="020B0402040204020203" pitchFamily="34" charset="0"/>
              </a:rPr>
              <a:t>Jim Gordon is a member of school administration is responsible for handling leave requests of certain classes. Jim verifies leave exemptions that are submitted by students and is responsible for easing the life of students steering them away from admin and paperwork for simple tasks. </a:t>
            </a:r>
          </a:p>
        </p:txBody>
      </p:sp>
      <p:pic>
        <p:nvPicPr>
          <p:cNvPr id="3" name="Picture 2" descr="A person wearing glasses and smiling at the camera&#10;&#10;Description automatically generated">
            <a:extLst>
              <a:ext uri="{FF2B5EF4-FFF2-40B4-BE49-F238E27FC236}">
                <a16:creationId xmlns:a16="http://schemas.microsoft.com/office/drawing/2014/main" id="{C87CBDB1-4194-4C4A-BC0C-27245998416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1736" y="1951545"/>
            <a:ext cx="903600" cy="903600"/>
          </a:xfrm>
          <a:prstGeom prst="ellipse">
            <a:avLst/>
          </a:prstGeom>
        </p:spPr>
      </p:pic>
    </p:spTree>
    <p:extLst>
      <p:ext uri="{BB962C8B-B14F-4D97-AF65-F5344CB8AC3E}">
        <p14:creationId xmlns:p14="http://schemas.microsoft.com/office/powerpoint/2010/main" val="3655483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Jim Gordon receives leave approval requests among other administrative tasks from high school students</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90472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Jim goes about his day, he receives request from Roy Howard for approving a leave request for 2 days. Jim sees that Roy has also provided the required justification for exemption.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B62FE0E3-0C04-4AC2-8FF8-4CEC1661C8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36256793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the request is valid and Jim is aware of the upcoming sports meet, he proceeds to approve the request right away.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application, Teams&#10;&#10;Description automatically generated">
            <a:extLst>
              <a:ext uri="{FF2B5EF4-FFF2-40B4-BE49-F238E27FC236}">
                <a16:creationId xmlns:a16="http://schemas.microsoft.com/office/drawing/2014/main" id="{631EB353-2FE4-417D-B628-31D038039B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674212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provides confirmation of approval back to Jim and he is able to edit the request if required.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AA77A89F-DC94-4757-8192-FEDBED0524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2598196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298543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dirty="0">
                <a:solidFill>
                  <a:schemeClr val="dk1"/>
                </a:solidFill>
                <a:hlinkClick r:id="rId3"/>
              </a:rPr>
              <a:t>Personal Scoped App</a:t>
            </a:r>
            <a:r>
              <a:rPr lang="en-IN" sz="1200" b="1" dirty="0">
                <a:solidFill>
                  <a:schemeClr val="dk1"/>
                </a:solidFill>
                <a:hlinkClick r:id="rId3"/>
              </a:rPr>
              <a:t> </a:t>
            </a:r>
            <a:r>
              <a:rPr lang="en-IN" sz="1200" dirty="0">
                <a:solidFill>
                  <a:schemeClr val="dk1"/>
                </a:solidFill>
              </a:rPr>
              <a:t>The app is designed as a personal scope app for the teacher as information that the teacher needs to access would be pertaining to their class / subjects and not relevant for other teachers. In addition, it should not be visible for students as well. It is essentially information useful for each teacher individually</a:t>
            </a:r>
          </a:p>
          <a:p>
            <a:pPr marL="265113" lvl="1" indent="-171450">
              <a:spcAft>
                <a:spcPts val="1200"/>
              </a:spcAft>
              <a:buFont typeface="Arial" panose="020B0604020202020204" pitchFamily="34" charset="0"/>
              <a:buChar char="•"/>
            </a:pPr>
            <a:r>
              <a:rPr lang="en-IN" sz="1200" dirty="0">
                <a:solidFill>
                  <a:schemeClr val="dk1"/>
                </a:solidFill>
              </a:rPr>
              <a:t>The adaptive card which asks students to enter their attendance code can be implemented as a card in channel scope as well. This would require configuring of right channels for each subject / class as part of app experience</a:t>
            </a:r>
          </a:p>
          <a:p>
            <a:pPr marL="265113" lvl="1" indent="-171450">
              <a:spcAft>
                <a:spcPts val="1200"/>
              </a:spcAft>
              <a:buFont typeface="Arial" panose="020B0604020202020204" pitchFamily="34" charset="0"/>
              <a:buChar char="•"/>
            </a:pPr>
            <a:r>
              <a:rPr lang="en-IN" sz="1200" b="1" dirty="0">
                <a:solidFill>
                  <a:schemeClr val="dk1"/>
                </a:solidFill>
                <a:hlinkClick r:id="rId4"/>
              </a:rPr>
              <a:t>Personal Bot </a:t>
            </a:r>
            <a:r>
              <a:rPr lang="en-IN" sz="1200" dirty="0">
                <a:solidFill>
                  <a:schemeClr val="dk1"/>
                </a:solidFill>
              </a:rPr>
              <a:t>– A personal scope bot handles all attendance and leave management requests. Since attendance and leave management are performed at a student level, a personal bot is used here. There is no reason for a student’s attendance %, leave balance etc. need to be displayed in a Team / channel. It’s personal for each student using the app</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43143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dirty="0">
                <a:solidFill>
                  <a:schemeClr val="dk1"/>
                </a:solidFill>
                <a:hlinkClick r:id="rId5"/>
              </a:rPr>
              <a:t>Card refreshes</a:t>
            </a:r>
            <a:r>
              <a:rPr lang="en-IN" sz="1200" b="1" dirty="0">
                <a:solidFill>
                  <a:schemeClr val="dk1"/>
                </a:solidFill>
              </a:rPr>
              <a:t> </a:t>
            </a:r>
            <a:r>
              <a:rPr lang="en-IN" sz="1200" dirty="0">
                <a:solidFill>
                  <a:schemeClr val="dk1"/>
                </a:solidFill>
              </a:rPr>
              <a:t>are used to update the card status instead of sending multiple different cards about the same request. This is especially useful in leave management flow. One leave request card gets constantly updated to show statuses under review and approved by the administrator. This ensures that readability is easier, and app does not spam with multiple cards for updates. </a:t>
            </a:r>
          </a:p>
          <a:p>
            <a:pPr marL="265113" lvl="1" indent="-171450">
              <a:spcAft>
                <a:spcPts val="1200"/>
              </a:spcAft>
              <a:buFont typeface="Arial" panose="020B0604020202020204" pitchFamily="34" charset="0"/>
              <a:buChar char="•"/>
            </a:pPr>
            <a:r>
              <a:rPr lang="en-IN" sz="1200" b="1" dirty="0">
                <a:solidFill>
                  <a:schemeClr val="dk1"/>
                </a:solidFill>
                <a:hlinkClick r:id="rId6"/>
              </a:rPr>
              <a:t>List cards </a:t>
            </a:r>
            <a:r>
              <a:rPr lang="en-IN" sz="1200" dirty="0">
                <a:solidFill>
                  <a:schemeClr val="dk1"/>
                </a:solidFill>
              </a:rPr>
              <a:t>are used for providing a single consolidated view of a student or teacher’s day along, show a list of classes that are clickable to view additional details about a particular class. </a:t>
            </a:r>
          </a:p>
          <a:p>
            <a:pPr marL="265113" lvl="1" indent="-171450">
              <a:spcAft>
                <a:spcPts val="1200"/>
              </a:spcAft>
              <a:buFont typeface="Arial" panose="020B0604020202020204" pitchFamily="34" charset="0"/>
              <a:buChar char="•"/>
            </a:pPr>
            <a:r>
              <a:rPr lang="en-IN" sz="1200" b="1" dirty="0">
                <a:solidFill>
                  <a:schemeClr val="dk1"/>
                </a:solidFill>
                <a:hlinkClick r:id="rId7"/>
              </a:rPr>
              <a:t>Proactive Messages</a:t>
            </a:r>
            <a:r>
              <a:rPr lang="en-IN" sz="1200" b="1" dirty="0">
                <a:solidFill>
                  <a:schemeClr val="dk1"/>
                </a:solidFill>
              </a:rPr>
              <a:t> </a:t>
            </a:r>
            <a:r>
              <a:rPr lang="en-IN" sz="1200" dirty="0">
                <a:solidFill>
                  <a:schemeClr val="dk1"/>
                </a:solidFill>
              </a:rPr>
              <a:t>are used to send attendance code check-ins for students to fill in during a class. </a:t>
            </a:r>
            <a:endParaRPr lang="en-IN" sz="1200" b="1" dirty="0">
              <a:solidFill>
                <a:schemeClr val="dk1"/>
              </a:solidFill>
            </a:endParaRP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3246DF-44EE-4A01-AFD6-18C9E17F3F0F}"/>
              </a:ext>
            </a:extLst>
          </p:cNvPr>
          <p:cNvGrpSpPr/>
          <p:nvPr/>
        </p:nvGrpSpPr>
        <p:grpSpPr>
          <a:xfrm>
            <a:off x="381696" y="5905084"/>
            <a:ext cx="11470219" cy="754654"/>
            <a:chOff x="426424" y="5881966"/>
            <a:chExt cx="11470219" cy="754654"/>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991602"/>
              <a:ext cx="11425491" cy="645018"/>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4" y="5881966"/>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dirty="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dirty="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26424" y="6151361"/>
              <a:ext cx="11425491" cy="46166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dirty="0">
                  <a:solidFill>
                    <a:schemeClr val="dk1"/>
                  </a:solidFill>
                </a:rPr>
                <a:t>The app utilizes </a:t>
              </a:r>
              <a:r>
                <a:rPr lang="en-IN" sz="1200" dirty="0">
                  <a:solidFill>
                    <a:schemeClr val="dk1"/>
                  </a:solidFill>
                  <a:hlinkClick r:id="rId8"/>
                </a:rPr>
                <a:t>Get onlineMeeting </a:t>
              </a:r>
              <a:r>
                <a:rPr lang="en-IN" sz="1200" dirty="0">
                  <a:solidFill>
                    <a:schemeClr val="dk1"/>
                  </a:solidFill>
                </a:rPr>
                <a:t>Graph API to retrieve list of users who are invited for a particular meeting. The attendance check-in proactive message is then sent to these participant students for each class</a:t>
              </a:r>
            </a:p>
          </p:txBody>
        </p:sp>
      </p:grpSp>
      <p:sp>
        <p:nvSpPr>
          <p:cNvPr id="12" name="Title 8">
            <a:extLst>
              <a:ext uri="{FF2B5EF4-FFF2-40B4-BE49-F238E27FC236}">
                <a16:creationId xmlns:a16="http://schemas.microsoft.com/office/drawing/2014/main" id="{73ACA1FF-7E0E-4B80-98AB-19BED189A6B9}"/>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spTree>
    <p:extLst>
      <p:ext uri="{BB962C8B-B14F-4D97-AF65-F5344CB8AC3E}">
        <p14:creationId xmlns:p14="http://schemas.microsoft.com/office/powerpoint/2010/main" val="4132087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1820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dirty="0">
                <a:solidFill>
                  <a:srgbClr val="002050"/>
                </a:solidFill>
                <a:latin typeface="Segoe UI Light"/>
                <a:cs typeface="Segoe UI Semibold" panose="020B0702040204020203" pitchFamily="34" charset="0"/>
              </a:rPr>
              <a:t>Current State</a:t>
            </a:r>
            <a:endParaRPr lang="en-US" sz="2400" dirty="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dirty="0">
                <a:solidFill>
                  <a:srgbClr val="505050"/>
                </a:solidFill>
              </a:rPr>
              <a:t>Sandra starts her day by going through her calendar and identifying the classes and lectures she has to deliver.</a:t>
            </a:r>
          </a:p>
          <a:p>
            <a:pPr marL="268288" lvl="0" indent="-268288" defTabSz="914400">
              <a:spcBef>
                <a:spcPts val="600"/>
              </a:spcBef>
              <a:buFont typeface="Arial" panose="020B0604020202020204" pitchFamily="34" charset="0"/>
              <a:buChar char="•"/>
            </a:pPr>
            <a:r>
              <a:rPr lang="en-US" sz="1200" dirty="0">
                <a:solidFill>
                  <a:srgbClr val="505050"/>
                </a:solidFill>
              </a:rPr>
              <a:t>Once she starts the class delivery, she performs a roll call of student names from the list she maintains of class members for classes she teaches</a:t>
            </a:r>
          </a:p>
          <a:p>
            <a:pPr marL="268288" lvl="0" indent="-268288" defTabSz="914400">
              <a:spcBef>
                <a:spcPts val="600"/>
              </a:spcBef>
              <a:buFont typeface="Arial" panose="020B0604020202020204" pitchFamily="34" charset="0"/>
              <a:buChar char="•"/>
            </a:pPr>
            <a:r>
              <a:rPr lang="en-US" sz="1200" dirty="0">
                <a:solidFill>
                  <a:srgbClr val="505050"/>
                </a:solidFill>
              </a:rPr>
              <a:t>The students reply one by one during the roll call and this typically takes 5- 10 minutes to complete accurately.</a:t>
            </a:r>
          </a:p>
          <a:p>
            <a:pPr marL="268288" lvl="0" indent="-268288" defTabSz="914400">
              <a:spcBef>
                <a:spcPts val="600"/>
              </a:spcBef>
              <a:buFont typeface="Arial" panose="020B0604020202020204" pitchFamily="34" charset="0"/>
              <a:buChar char="•"/>
            </a:pPr>
            <a:r>
              <a:rPr lang="en-US" sz="1200" dirty="0">
                <a:solidFill>
                  <a:srgbClr val="505050"/>
                </a:solidFill>
              </a:rPr>
              <a:t>It is also difficult to determine if the students are actively listening to the class after the attendance roll call is complete. This used to be simpler when Sandra had in-person classes</a:t>
            </a:r>
          </a:p>
          <a:p>
            <a:pPr marL="268288" lvl="0" indent="-268288" defTabSz="914400">
              <a:spcBef>
                <a:spcPts val="600"/>
              </a:spcBef>
              <a:buFont typeface="Arial" panose="020B0604020202020204" pitchFamily="34" charset="0"/>
              <a:buChar char="•"/>
            </a:pPr>
            <a:r>
              <a:rPr lang="en-US" sz="1200" dirty="0">
                <a:solidFill>
                  <a:srgbClr val="505050"/>
                </a:solidFill>
              </a:rPr>
              <a:t>Students who are unable to attend classes intimated the same to their teachers and the administration through emails. </a:t>
            </a:r>
          </a:p>
          <a:p>
            <a:pPr marL="268288" lvl="0" indent="-268288" defTabSz="914400">
              <a:spcBef>
                <a:spcPts val="600"/>
              </a:spcBef>
              <a:buFont typeface="Arial" panose="020B0604020202020204" pitchFamily="34" charset="0"/>
              <a:buChar char="•"/>
            </a:pPr>
            <a:r>
              <a:rPr lang="en-US" sz="1200" dirty="0">
                <a:solidFill>
                  <a:srgbClr val="505050"/>
                </a:solidFill>
              </a:rPr>
              <a:t>The administrator approves the leave requests of students and proceeds to inform the same to the concerned teacher over email. </a:t>
            </a:r>
          </a:p>
          <a:p>
            <a:pPr marL="268288" lvl="0" indent="-268288" defTabSz="914400">
              <a:spcBef>
                <a:spcPts val="600"/>
              </a:spcBef>
              <a:buFont typeface="Arial" panose="020B0604020202020204" pitchFamily="34" charset="0"/>
              <a:buChar char="•"/>
            </a:pPr>
            <a:r>
              <a:rPr lang="en-US" sz="1200" dirty="0">
                <a:solidFill>
                  <a:srgbClr val="505050"/>
                </a:solidFill>
              </a:rPr>
              <a:t>At the end of day, Sandra compiles reports manually across all of her classes and emails before uploading it in the database</a:t>
            </a:r>
          </a:p>
          <a:p>
            <a:pPr marL="268288" lvl="0" indent="-268288" defTabSz="914400">
              <a:spcBef>
                <a:spcPts val="600"/>
              </a:spcBef>
              <a:buFont typeface="Arial" panose="020B0604020202020204" pitchFamily="34" charset="0"/>
              <a:buChar char="•"/>
            </a:pPr>
            <a:endParaRPr lang="en-US" sz="1200" dirty="0">
              <a:solidFill>
                <a:srgbClr val="505050"/>
              </a:solidFill>
            </a:endParaRPr>
          </a:p>
          <a:p>
            <a:pPr marL="268288" lvl="0" indent="-268288" defTabSz="914400">
              <a:spcBef>
                <a:spcPts val="600"/>
              </a:spcBef>
              <a:buFont typeface="Arial" panose="020B0604020202020204" pitchFamily="34" charset="0"/>
              <a:buChar char="•"/>
            </a:pPr>
            <a:endParaRPr lang="en-US" sz="1200" dirty="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dirty="0">
                <a:solidFill>
                  <a:srgbClr val="002050"/>
                </a:solidFill>
                <a:latin typeface="Segoe UI Light"/>
                <a:cs typeface="Segoe UI Semibold" panose="020B0702040204020203" pitchFamily="34" charset="0"/>
              </a:rPr>
              <a:t>Future State</a:t>
            </a: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Sandra gets to see her list of classes and reminder from the Teams app on upcoming class for her to confirm</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The app provides an attendance code that Sandra can flash at any time during the class for students to view and enter in their app</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During the class, students are prompted to enter their attendance code automatically. Along with code, the app also allows Sandra to ask an optional question that gives a hint to student's attentiveness in class content</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As the class ends, attendance report is compiled automatically by the app and is available for Sandra to view in a dashboard fashion. </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The attendance report can also be downloaded as an excel file for Sandra to perform any further analysis</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Students are provided with friendly options to submit their leave requests to the school administrators</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The students and teacher get a real time view of leave requests getting accepted by the administrator. </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Sandra is a History teacher at Contoso schools and is responsible for handling 5 different classes at different levels. She has at least 2 lectures per day to deliver</a:t>
              </a:r>
            </a:p>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One of the routine activities that Sandra is required to perform is record attendance of students in her class. She does it via a roll call at beginning of class, aggregating it at end of her day for reporting to a central record register</a:t>
              </a:r>
            </a:p>
          </p:txBody>
        </p:sp>
      </p:grpSp>
      <p:sp>
        <p:nvSpPr>
          <p:cNvPr id="3" name="Rectangle 2">
            <a:extLst>
              <a:ext uri="{FF2B5EF4-FFF2-40B4-BE49-F238E27FC236}">
                <a16:creationId xmlns:a16="http://schemas.microsoft.com/office/drawing/2014/main" id="{2AD5023F-7E35-4F92-80F2-4478317DE4F1}"/>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dirty="0">
                <a:solidFill>
                  <a:prstClr val="white"/>
                </a:solidFill>
                <a:cs typeface="Segoe UI Semibold" panose="020B0702040204020203" pitchFamily="34" charset="0"/>
              </a:rPr>
              <a:t>Teacher</a:t>
            </a:r>
          </a:p>
        </p:txBody>
      </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3314775"/>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3723829"/>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4199909"/>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2050" name="Picture 2">
            <a:extLst>
              <a:ext uri="{FF2B5EF4-FFF2-40B4-BE49-F238E27FC236}">
                <a16:creationId xmlns:a16="http://schemas.microsoft.com/office/drawing/2014/main" id="{B6A4D01B-EF3B-4B7B-A41A-879CE409DD8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p:blipFill>
        <p:spPr bwMode="auto">
          <a:xfrm>
            <a:off x="10149840" y="-23643"/>
            <a:ext cx="2042160" cy="1416858"/>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Warning">
            <a:extLst>
              <a:ext uri="{FF2B5EF4-FFF2-40B4-BE49-F238E27FC236}">
                <a16:creationId xmlns:a16="http://schemas.microsoft.com/office/drawing/2014/main" id="{CD812D18-F510-4D29-BF01-50E3C01160B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4765219"/>
            <a:ext cx="217235" cy="217235"/>
          </a:xfrm>
          <a:prstGeom prst="rect">
            <a:avLst/>
          </a:prstGeom>
        </p:spPr>
      </p:pic>
      <p:pic>
        <p:nvPicPr>
          <p:cNvPr id="19" name="Graphic 18" descr="Warning">
            <a:extLst>
              <a:ext uri="{FF2B5EF4-FFF2-40B4-BE49-F238E27FC236}">
                <a16:creationId xmlns:a16="http://schemas.microsoft.com/office/drawing/2014/main" id="{A8C6DF98-1A44-4A30-8627-A495A783C1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5272396"/>
            <a:ext cx="217235" cy="217235"/>
          </a:xfrm>
          <a:prstGeom prst="rect">
            <a:avLst/>
          </a:prstGeom>
        </p:spPr>
      </p:pic>
      <p:pic>
        <p:nvPicPr>
          <p:cNvPr id="20" name="Graphic 19" descr="Warning">
            <a:extLst>
              <a:ext uri="{FF2B5EF4-FFF2-40B4-BE49-F238E27FC236}">
                <a16:creationId xmlns:a16="http://schemas.microsoft.com/office/drawing/2014/main" id="{45F02E4F-7167-404C-AFEF-382223B7B3A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5715724"/>
            <a:ext cx="217235" cy="217235"/>
          </a:xfrm>
          <a:prstGeom prst="rect">
            <a:avLst/>
          </a:prstGeom>
        </p:spPr>
      </p:pic>
    </p:spTree>
    <p:extLst>
      <p:ext uri="{BB962C8B-B14F-4D97-AF65-F5344CB8AC3E}">
        <p14:creationId xmlns:p14="http://schemas.microsoft.com/office/powerpoint/2010/main" val="3944871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Solution Architecture</a:t>
            </a:r>
          </a:p>
        </p:txBody>
      </p:sp>
      <p:pic>
        <p:nvPicPr>
          <p:cNvPr id="14" name="Graphic 13" descr="User">
            <a:extLst>
              <a:ext uri="{FF2B5EF4-FFF2-40B4-BE49-F238E27FC236}">
                <a16:creationId xmlns:a16="http://schemas.microsoft.com/office/drawing/2014/main" id="{7B0D1248-28B7-4CCE-8453-316C8D8EE01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5404" y="3238447"/>
            <a:ext cx="516155" cy="516155"/>
          </a:xfrm>
          <a:prstGeom prst="rect">
            <a:avLst/>
          </a:prstGeom>
        </p:spPr>
      </p:pic>
      <p:pic>
        <p:nvPicPr>
          <p:cNvPr id="15" name="Picture 14">
            <a:extLst>
              <a:ext uri="{FF2B5EF4-FFF2-40B4-BE49-F238E27FC236}">
                <a16:creationId xmlns:a16="http://schemas.microsoft.com/office/drawing/2014/main" id="{833D6DF6-3027-462A-B305-1E0D64B8B60F}"/>
              </a:ext>
            </a:extLst>
          </p:cNvPr>
          <p:cNvPicPr>
            <a:picLocks noChangeAspect="1"/>
          </p:cNvPicPr>
          <p:nvPr/>
        </p:nvPicPr>
        <p:blipFill>
          <a:blip r:embed="rId5"/>
          <a:stretch>
            <a:fillRect/>
          </a:stretch>
        </p:blipFill>
        <p:spPr>
          <a:xfrm>
            <a:off x="1914158" y="3260780"/>
            <a:ext cx="523875" cy="471488"/>
          </a:xfrm>
          <a:prstGeom prst="rect">
            <a:avLst/>
          </a:prstGeom>
        </p:spPr>
      </p:pic>
      <p:sp>
        <p:nvSpPr>
          <p:cNvPr id="25" name="TextBox 24">
            <a:extLst>
              <a:ext uri="{FF2B5EF4-FFF2-40B4-BE49-F238E27FC236}">
                <a16:creationId xmlns:a16="http://schemas.microsoft.com/office/drawing/2014/main" id="{899FD667-0E68-415B-AFE9-EBC3FA7C2AE2}"/>
              </a:ext>
            </a:extLst>
          </p:cNvPr>
          <p:cNvSpPr txBox="1"/>
          <p:nvPr/>
        </p:nvSpPr>
        <p:spPr>
          <a:xfrm>
            <a:off x="654195" y="3740942"/>
            <a:ext cx="585857" cy="238902"/>
          </a:xfrm>
          <a:prstGeom prst="rect">
            <a:avLst/>
          </a:prstGeom>
          <a:noFill/>
        </p:spPr>
        <p:txBody>
          <a:bodyPr wrap="square" lIns="36000" tIns="36000" rIns="36000" bIns="36000" rtlCol="0">
            <a:spAutoFit/>
          </a:bodyPr>
          <a:lstStyle/>
          <a:p>
            <a:pPr>
              <a:lnSpc>
                <a:spcPct val="90000"/>
              </a:lnSpc>
              <a:spcAft>
                <a:spcPts val="200"/>
              </a:spcAft>
            </a:pPr>
            <a:r>
              <a:rPr lang="en-IN" sz="1200" dirty="0">
                <a:gradFill>
                  <a:gsLst>
                    <a:gs pos="2917">
                      <a:schemeClr val="tx1"/>
                    </a:gs>
                    <a:gs pos="30000">
                      <a:schemeClr val="tx1"/>
                    </a:gs>
                  </a:gsLst>
                  <a:lin ang="5400000" scaled="0"/>
                </a:gradFill>
              </a:rPr>
              <a:t>Teacher</a:t>
            </a:r>
          </a:p>
        </p:txBody>
      </p:sp>
      <p:cxnSp>
        <p:nvCxnSpPr>
          <p:cNvPr id="31" name="Straight Arrow Connector 30">
            <a:extLst>
              <a:ext uri="{FF2B5EF4-FFF2-40B4-BE49-F238E27FC236}">
                <a16:creationId xmlns:a16="http://schemas.microsoft.com/office/drawing/2014/main" id="{DA373C41-1847-47D6-8348-72627B443C6E}"/>
              </a:ext>
            </a:extLst>
          </p:cNvPr>
          <p:cNvCxnSpPr>
            <a:cxnSpLocks/>
            <a:stCxn id="14" idx="3"/>
            <a:endCxn id="15" idx="1"/>
          </p:cNvCxnSpPr>
          <p:nvPr/>
        </p:nvCxnSpPr>
        <p:spPr>
          <a:xfrm flipV="1">
            <a:off x="1221559" y="3496524"/>
            <a:ext cx="69259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98A415-10C2-412F-909A-19BDA9E97940}"/>
              </a:ext>
            </a:extLst>
          </p:cNvPr>
          <p:cNvSpPr txBox="1"/>
          <p:nvPr/>
        </p:nvSpPr>
        <p:spPr>
          <a:xfrm>
            <a:off x="1784972" y="3740942"/>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6" name="Picture 15">
            <a:extLst>
              <a:ext uri="{FF2B5EF4-FFF2-40B4-BE49-F238E27FC236}">
                <a16:creationId xmlns:a16="http://schemas.microsoft.com/office/drawing/2014/main" id="{34D63925-B188-4704-83A9-387C70AF57D1}"/>
              </a:ext>
            </a:extLst>
          </p:cNvPr>
          <p:cNvPicPr>
            <a:picLocks noChangeAspect="1"/>
          </p:cNvPicPr>
          <p:nvPr/>
        </p:nvPicPr>
        <p:blipFill>
          <a:blip r:embed="rId6"/>
          <a:stretch>
            <a:fillRect/>
          </a:stretch>
        </p:blipFill>
        <p:spPr>
          <a:xfrm>
            <a:off x="4108055" y="3208169"/>
            <a:ext cx="554182" cy="554182"/>
          </a:xfrm>
          <a:prstGeom prst="rect">
            <a:avLst/>
          </a:prstGeom>
        </p:spPr>
      </p:pic>
      <p:pic>
        <p:nvPicPr>
          <p:cNvPr id="17" name="Picture 16">
            <a:extLst>
              <a:ext uri="{FF2B5EF4-FFF2-40B4-BE49-F238E27FC236}">
                <a16:creationId xmlns:a16="http://schemas.microsoft.com/office/drawing/2014/main" id="{8B208BA0-C201-4B68-895A-A9ACB19842B2}"/>
              </a:ext>
            </a:extLst>
          </p:cNvPr>
          <p:cNvPicPr>
            <a:picLocks noChangeAspect="1"/>
          </p:cNvPicPr>
          <p:nvPr/>
        </p:nvPicPr>
        <p:blipFill>
          <a:blip r:embed="rId7"/>
          <a:stretch>
            <a:fillRect/>
          </a:stretch>
        </p:blipFill>
        <p:spPr>
          <a:xfrm>
            <a:off x="7055379" y="3184292"/>
            <a:ext cx="600075" cy="581025"/>
          </a:xfrm>
          <a:prstGeom prst="rect">
            <a:avLst/>
          </a:prstGeom>
        </p:spPr>
      </p:pic>
      <p:sp>
        <p:nvSpPr>
          <p:cNvPr id="20" name="TextBox 19">
            <a:extLst>
              <a:ext uri="{FF2B5EF4-FFF2-40B4-BE49-F238E27FC236}">
                <a16:creationId xmlns:a16="http://schemas.microsoft.com/office/drawing/2014/main" id="{14BB7C65-D3A5-4679-BE1F-EE3378330CCA}"/>
              </a:ext>
            </a:extLst>
          </p:cNvPr>
          <p:cNvSpPr txBox="1"/>
          <p:nvPr/>
        </p:nvSpPr>
        <p:spPr>
          <a:xfrm>
            <a:off x="6962199" y="3753872"/>
            <a:ext cx="802848" cy="358047"/>
          </a:xfrm>
          <a:prstGeom prst="rect">
            <a:avLst/>
          </a:prstGeom>
          <a:noFill/>
        </p:spPr>
        <p:txBody>
          <a:bodyPr wrap="none" lIns="0" tIns="0" rIns="0" bIns="0"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Attendance</a:t>
            </a:r>
          </a:p>
          <a:p>
            <a:pPr algn="ctr">
              <a:lnSpc>
                <a:spcPct val="90000"/>
              </a:lnSpc>
              <a:spcAft>
                <a:spcPts val="200"/>
              </a:spcAft>
            </a:pPr>
            <a:r>
              <a:rPr lang="en-IN" sz="1200" dirty="0">
                <a:gradFill>
                  <a:gsLst>
                    <a:gs pos="2917">
                      <a:schemeClr val="tx1"/>
                    </a:gs>
                    <a:gs pos="30000">
                      <a:schemeClr val="tx1"/>
                    </a:gs>
                  </a:gsLst>
                  <a:lin ang="5400000" scaled="0"/>
                </a:gradFill>
              </a:rPr>
              <a:t>App Service</a:t>
            </a:r>
          </a:p>
        </p:txBody>
      </p:sp>
      <p:sp>
        <p:nvSpPr>
          <p:cNvPr id="21" name="Rectangle 20">
            <a:extLst>
              <a:ext uri="{FF2B5EF4-FFF2-40B4-BE49-F238E27FC236}">
                <a16:creationId xmlns:a16="http://schemas.microsoft.com/office/drawing/2014/main" id="{2B8D989B-DB65-455A-8B97-814BF64781A4}"/>
              </a:ext>
            </a:extLst>
          </p:cNvPr>
          <p:cNvSpPr/>
          <p:nvPr/>
        </p:nvSpPr>
        <p:spPr bwMode="auto">
          <a:xfrm>
            <a:off x="3663997" y="1747846"/>
            <a:ext cx="6628625"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88225392-F58D-4F70-9AB3-EC2789EC1CB3}"/>
              </a:ext>
            </a:extLst>
          </p:cNvPr>
          <p:cNvSpPr txBox="1"/>
          <p:nvPr/>
        </p:nvSpPr>
        <p:spPr>
          <a:xfrm>
            <a:off x="3697292" y="3722280"/>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Bot Registration</a:t>
            </a:r>
          </a:p>
        </p:txBody>
      </p:sp>
      <p:cxnSp>
        <p:nvCxnSpPr>
          <p:cNvPr id="27" name="Straight Arrow Connector 26">
            <a:extLst>
              <a:ext uri="{FF2B5EF4-FFF2-40B4-BE49-F238E27FC236}">
                <a16:creationId xmlns:a16="http://schemas.microsoft.com/office/drawing/2014/main" id="{DE80D95C-C286-4D51-8054-13CA809E20E9}"/>
              </a:ext>
            </a:extLst>
          </p:cNvPr>
          <p:cNvCxnSpPr>
            <a:cxnSpLocks/>
          </p:cNvCxnSpPr>
          <p:nvPr/>
        </p:nvCxnSpPr>
        <p:spPr>
          <a:xfrm>
            <a:off x="4812077" y="3495964"/>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54F382-C5EA-4541-85CD-08F61C667D62}"/>
              </a:ext>
            </a:extLst>
          </p:cNvPr>
          <p:cNvSpPr txBox="1"/>
          <p:nvPr/>
        </p:nvSpPr>
        <p:spPr>
          <a:xfrm>
            <a:off x="5351930" y="3299953"/>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Meetings, POST attendance</a:t>
            </a:r>
          </a:p>
        </p:txBody>
      </p:sp>
      <p:cxnSp>
        <p:nvCxnSpPr>
          <p:cNvPr id="34" name="Straight Arrow Connector 33">
            <a:extLst>
              <a:ext uri="{FF2B5EF4-FFF2-40B4-BE49-F238E27FC236}">
                <a16:creationId xmlns:a16="http://schemas.microsoft.com/office/drawing/2014/main" id="{1DCCEFAF-F9AE-4B87-8CEB-1659B48FBCA5}"/>
              </a:ext>
            </a:extLst>
          </p:cNvPr>
          <p:cNvCxnSpPr>
            <a:cxnSpLocks/>
            <a:stCxn id="84" idx="0"/>
            <a:endCxn id="20" idx="2"/>
          </p:cNvCxnSpPr>
          <p:nvPr/>
        </p:nvCxnSpPr>
        <p:spPr>
          <a:xfrm flipH="1" flipV="1">
            <a:off x="7363623" y="4111919"/>
            <a:ext cx="1" cy="1191243"/>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E30F1D-2210-4D4A-87A4-D885D96B3D29}"/>
              </a:ext>
            </a:extLst>
          </p:cNvPr>
          <p:cNvSpPr txBox="1"/>
          <p:nvPr/>
        </p:nvSpPr>
        <p:spPr>
          <a:xfrm>
            <a:off x="6826877" y="4631448"/>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Student Attendance</a:t>
            </a:r>
          </a:p>
        </p:txBody>
      </p:sp>
      <p:pic>
        <p:nvPicPr>
          <p:cNvPr id="36" name="Graphic 35" descr="Cloud">
            <a:extLst>
              <a:ext uri="{FF2B5EF4-FFF2-40B4-BE49-F238E27FC236}">
                <a16:creationId xmlns:a16="http://schemas.microsoft.com/office/drawing/2014/main" id="{E574CF86-58FB-4C95-9056-82DFF57CC97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415615" y="1299713"/>
            <a:ext cx="755703" cy="755703"/>
          </a:xfrm>
          <a:prstGeom prst="rect">
            <a:avLst/>
          </a:prstGeom>
        </p:spPr>
      </p:pic>
      <p:sp>
        <p:nvSpPr>
          <p:cNvPr id="37" name="TextBox 36">
            <a:extLst>
              <a:ext uri="{FF2B5EF4-FFF2-40B4-BE49-F238E27FC236}">
                <a16:creationId xmlns:a16="http://schemas.microsoft.com/office/drawing/2014/main" id="{DDDA0424-9572-408A-823F-EE57CE1A351B}"/>
              </a:ext>
            </a:extLst>
          </p:cNvPr>
          <p:cNvSpPr txBox="1"/>
          <p:nvPr/>
        </p:nvSpPr>
        <p:spPr>
          <a:xfrm>
            <a:off x="2975037" y="1800617"/>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84" name="Picture 83">
            <a:extLst>
              <a:ext uri="{FF2B5EF4-FFF2-40B4-BE49-F238E27FC236}">
                <a16:creationId xmlns:a16="http://schemas.microsoft.com/office/drawing/2014/main" id="{DD58F312-8695-4CAE-8732-2684891BEB2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7024153" y="5303162"/>
            <a:ext cx="678942" cy="567798"/>
          </a:xfrm>
          <a:prstGeom prst="rect">
            <a:avLst/>
          </a:prstGeom>
        </p:spPr>
      </p:pic>
      <p:cxnSp>
        <p:nvCxnSpPr>
          <p:cNvPr id="29" name="Straight Arrow Connector 28">
            <a:extLst>
              <a:ext uri="{FF2B5EF4-FFF2-40B4-BE49-F238E27FC236}">
                <a16:creationId xmlns:a16="http://schemas.microsoft.com/office/drawing/2014/main" id="{37556E10-8EE7-47A3-A55C-04AB4759FFE3}"/>
              </a:ext>
            </a:extLst>
          </p:cNvPr>
          <p:cNvCxnSpPr>
            <a:cxnSpLocks/>
            <a:stCxn id="15" idx="3"/>
            <a:endCxn id="16" idx="1"/>
          </p:cNvCxnSpPr>
          <p:nvPr/>
        </p:nvCxnSpPr>
        <p:spPr>
          <a:xfrm flipV="1">
            <a:off x="2438033" y="3485260"/>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B11297-813A-43AD-A366-3BCEBC036E25}"/>
              </a:ext>
            </a:extLst>
          </p:cNvPr>
          <p:cNvSpPr txBox="1"/>
          <p:nvPr/>
        </p:nvSpPr>
        <p:spPr>
          <a:xfrm>
            <a:off x="2783672" y="3349583"/>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a:t>
            </a:r>
            <a:endParaRPr lang="en-IN" sz="1000" dirty="0">
              <a:gradFill>
                <a:gsLst>
                  <a:gs pos="2917">
                    <a:schemeClr val="tx1"/>
                  </a:gs>
                  <a:gs pos="30000">
                    <a:schemeClr val="tx1"/>
                  </a:gs>
                </a:gsLst>
                <a:lin ang="5400000" scaled="0"/>
              </a:gradFill>
            </a:endParaRPr>
          </a:p>
        </p:txBody>
      </p:sp>
      <p:sp>
        <p:nvSpPr>
          <p:cNvPr id="4" name="Title 8">
            <a:extLst>
              <a:ext uri="{FF2B5EF4-FFF2-40B4-BE49-F238E27FC236}">
                <a16:creationId xmlns:a16="http://schemas.microsoft.com/office/drawing/2014/main" id="{72085B53-CFAB-4DDE-8D69-DC91E969E132}"/>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9" name="Picture 8">
            <a:extLst>
              <a:ext uri="{FF2B5EF4-FFF2-40B4-BE49-F238E27FC236}">
                <a16:creationId xmlns:a16="http://schemas.microsoft.com/office/drawing/2014/main" id="{5FD7F209-60B3-4C55-B63E-E23BEC4B97A0}"/>
              </a:ext>
            </a:extLst>
          </p:cNvPr>
          <p:cNvPicPr>
            <a:picLocks noChangeAspect="1"/>
          </p:cNvPicPr>
          <p:nvPr/>
        </p:nvPicPr>
        <p:blipFill>
          <a:blip r:embed="rId11"/>
          <a:stretch>
            <a:fillRect/>
          </a:stretch>
        </p:blipFill>
        <p:spPr>
          <a:xfrm>
            <a:off x="7137090" y="1947305"/>
            <a:ext cx="419100" cy="419100"/>
          </a:xfrm>
          <a:prstGeom prst="rect">
            <a:avLst/>
          </a:prstGeom>
        </p:spPr>
      </p:pic>
      <p:sp>
        <p:nvSpPr>
          <p:cNvPr id="65" name="TextBox 64">
            <a:extLst>
              <a:ext uri="{FF2B5EF4-FFF2-40B4-BE49-F238E27FC236}">
                <a16:creationId xmlns:a16="http://schemas.microsoft.com/office/drawing/2014/main" id="{8A066EDB-96E8-43F3-AEA2-73D5FA44ED16}"/>
              </a:ext>
            </a:extLst>
          </p:cNvPr>
          <p:cNvSpPr txBox="1"/>
          <p:nvPr/>
        </p:nvSpPr>
        <p:spPr>
          <a:xfrm>
            <a:off x="6959849" y="1793856"/>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AAD</a:t>
            </a:r>
          </a:p>
        </p:txBody>
      </p:sp>
      <p:cxnSp>
        <p:nvCxnSpPr>
          <p:cNvPr id="66" name="Straight Arrow Connector 65">
            <a:extLst>
              <a:ext uri="{FF2B5EF4-FFF2-40B4-BE49-F238E27FC236}">
                <a16:creationId xmlns:a16="http://schemas.microsoft.com/office/drawing/2014/main" id="{01706153-5D09-4652-98E3-EC88A7CBBB1C}"/>
              </a:ext>
            </a:extLst>
          </p:cNvPr>
          <p:cNvCxnSpPr>
            <a:cxnSpLocks/>
            <a:stCxn id="9" idx="2"/>
            <a:endCxn id="17" idx="0"/>
          </p:cNvCxnSpPr>
          <p:nvPr/>
        </p:nvCxnSpPr>
        <p:spPr>
          <a:xfrm>
            <a:off x="7346640" y="2366405"/>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9E0DAD0-32C2-4DDF-BB25-605F2A127BE8}"/>
              </a:ext>
            </a:extLst>
          </p:cNvPr>
          <p:cNvSpPr txBox="1"/>
          <p:nvPr/>
        </p:nvSpPr>
        <p:spPr>
          <a:xfrm>
            <a:off x="6776267" y="2586549"/>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SSO and Reporting org</a:t>
            </a:r>
          </a:p>
        </p:txBody>
      </p:sp>
      <p:sp>
        <p:nvSpPr>
          <p:cNvPr id="32" name="TextBox 31">
            <a:extLst>
              <a:ext uri="{FF2B5EF4-FFF2-40B4-BE49-F238E27FC236}">
                <a16:creationId xmlns:a16="http://schemas.microsoft.com/office/drawing/2014/main" id="{2C7704D6-6046-4C7A-936F-0A90FC648D0A}"/>
              </a:ext>
            </a:extLst>
          </p:cNvPr>
          <p:cNvSpPr txBox="1"/>
          <p:nvPr/>
        </p:nvSpPr>
        <p:spPr>
          <a:xfrm>
            <a:off x="5996464" y="5385639"/>
            <a:ext cx="1117995" cy="349702"/>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Attendance Database</a:t>
            </a:r>
          </a:p>
        </p:txBody>
      </p:sp>
      <p:grpSp>
        <p:nvGrpSpPr>
          <p:cNvPr id="2" name="Group 1">
            <a:extLst>
              <a:ext uri="{FF2B5EF4-FFF2-40B4-BE49-F238E27FC236}">
                <a16:creationId xmlns:a16="http://schemas.microsoft.com/office/drawing/2014/main" id="{93FD1AEE-8EFD-42B9-9E85-C678D20A52C9}"/>
              </a:ext>
            </a:extLst>
          </p:cNvPr>
          <p:cNvGrpSpPr/>
          <p:nvPr/>
        </p:nvGrpSpPr>
        <p:grpSpPr>
          <a:xfrm>
            <a:off x="1784972" y="4854613"/>
            <a:ext cx="708887" cy="668979"/>
            <a:chOff x="1683814" y="4769586"/>
            <a:chExt cx="708887" cy="668979"/>
          </a:xfrm>
        </p:grpSpPr>
        <p:pic>
          <p:nvPicPr>
            <p:cNvPr id="40" name="Graphic 39" descr="User">
              <a:extLst>
                <a:ext uri="{FF2B5EF4-FFF2-40B4-BE49-F238E27FC236}">
                  <a16:creationId xmlns:a16="http://schemas.microsoft.com/office/drawing/2014/main" id="{195105BB-D926-4762-87E5-CFE4105CDF6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98220" y="4769586"/>
              <a:ext cx="516155" cy="516155"/>
            </a:xfrm>
            <a:prstGeom prst="rect">
              <a:avLst/>
            </a:prstGeom>
          </p:spPr>
        </p:pic>
        <p:sp>
          <p:nvSpPr>
            <p:cNvPr id="41" name="TextBox 40">
              <a:extLst>
                <a:ext uri="{FF2B5EF4-FFF2-40B4-BE49-F238E27FC236}">
                  <a16:creationId xmlns:a16="http://schemas.microsoft.com/office/drawing/2014/main" id="{92E23BC2-EA2C-4407-9134-A108ED18132B}"/>
                </a:ext>
              </a:extLst>
            </p:cNvPr>
            <p:cNvSpPr txBox="1"/>
            <p:nvPr/>
          </p:nvSpPr>
          <p:spPr>
            <a:xfrm>
              <a:off x="1683814" y="5199663"/>
              <a:ext cx="708887" cy="238902"/>
            </a:xfrm>
            <a:prstGeom prst="rect">
              <a:avLst/>
            </a:prstGeom>
            <a:noFill/>
          </p:spPr>
          <p:txBody>
            <a:bodyPr wrap="square" lIns="36000" tIns="36000" rIns="36000" bIns="36000" rtlCol="0">
              <a:spAutoFit/>
            </a:bodyPr>
            <a:lstStyle/>
            <a:p>
              <a:pPr algn="ctr">
                <a:lnSpc>
                  <a:spcPct val="90000"/>
                </a:lnSpc>
                <a:spcAft>
                  <a:spcPts val="200"/>
                </a:spcAft>
              </a:pPr>
              <a:r>
                <a:rPr lang="en-IN" sz="1200" dirty="0">
                  <a:gradFill>
                    <a:gsLst>
                      <a:gs pos="2917">
                        <a:schemeClr val="tx1"/>
                      </a:gs>
                      <a:gs pos="30000">
                        <a:schemeClr val="tx1"/>
                      </a:gs>
                    </a:gsLst>
                    <a:lin ang="5400000" scaled="0"/>
                  </a:gradFill>
                </a:rPr>
                <a:t>Student</a:t>
              </a:r>
            </a:p>
          </p:txBody>
        </p:sp>
      </p:grpSp>
      <p:cxnSp>
        <p:nvCxnSpPr>
          <p:cNvPr id="42" name="Straight Arrow Connector 41">
            <a:extLst>
              <a:ext uri="{FF2B5EF4-FFF2-40B4-BE49-F238E27FC236}">
                <a16:creationId xmlns:a16="http://schemas.microsoft.com/office/drawing/2014/main" id="{F00CE43E-EDBB-47B4-8D1B-400CBF3C42FB}"/>
              </a:ext>
            </a:extLst>
          </p:cNvPr>
          <p:cNvCxnSpPr>
            <a:cxnSpLocks/>
            <a:stCxn id="40" idx="0"/>
            <a:endCxn id="39" idx="2"/>
          </p:cNvCxnSpPr>
          <p:nvPr/>
        </p:nvCxnSpPr>
        <p:spPr>
          <a:xfrm flipV="1">
            <a:off x="2157456" y="3979844"/>
            <a:ext cx="5404" cy="874769"/>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5250B58-ABB5-466A-943A-65869978F926}"/>
              </a:ext>
            </a:extLst>
          </p:cNvPr>
          <p:cNvCxnSpPr>
            <a:cxnSpLocks/>
            <a:stCxn id="26" idx="2"/>
            <a:endCxn id="20" idx="2"/>
          </p:cNvCxnSpPr>
          <p:nvPr/>
        </p:nvCxnSpPr>
        <p:spPr>
          <a:xfrm rot="5400000" flipH="1" flipV="1">
            <a:off x="5857813" y="2678135"/>
            <a:ext cx="72026" cy="2939593"/>
          </a:xfrm>
          <a:prstGeom prst="bentConnector3">
            <a:avLst>
              <a:gd name="adj1" fmla="val -317385"/>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7DAA75-2A41-4F45-818F-935761632873}"/>
              </a:ext>
            </a:extLst>
          </p:cNvPr>
          <p:cNvSpPr txBox="1"/>
          <p:nvPr/>
        </p:nvSpPr>
        <p:spPr>
          <a:xfrm>
            <a:off x="5351930" y="4305223"/>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Attendance %</a:t>
            </a:r>
          </a:p>
        </p:txBody>
      </p:sp>
      <p:grpSp>
        <p:nvGrpSpPr>
          <p:cNvPr id="11" name="Group 10">
            <a:extLst>
              <a:ext uri="{FF2B5EF4-FFF2-40B4-BE49-F238E27FC236}">
                <a16:creationId xmlns:a16="http://schemas.microsoft.com/office/drawing/2014/main" id="{8711B806-FE8F-4433-AA1A-5D5B5FA0D7F7}"/>
              </a:ext>
            </a:extLst>
          </p:cNvPr>
          <p:cNvGrpSpPr/>
          <p:nvPr/>
        </p:nvGrpSpPr>
        <p:grpSpPr>
          <a:xfrm>
            <a:off x="7985170" y="5310070"/>
            <a:ext cx="1117995" cy="727536"/>
            <a:chOff x="7811064" y="5370768"/>
            <a:chExt cx="1117995" cy="727536"/>
          </a:xfrm>
        </p:grpSpPr>
        <p:pic>
          <p:nvPicPr>
            <p:cNvPr id="10" name="Picture 9">
              <a:extLst>
                <a:ext uri="{FF2B5EF4-FFF2-40B4-BE49-F238E27FC236}">
                  <a16:creationId xmlns:a16="http://schemas.microsoft.com/office/drawing/2014/main" id="{5BB14F9E-D264-4E8D-B21F-0DE705D6CF9E}"/>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4188" t="-1" b="24434"/>
            <a:stretch/>
          </p:blipFill>
          <p:spPr>
            <a:xfrm>
              <a:off x="8116061" y="5370768"/>
              <a:ext cx="448724" cy="322434"/>
            </a:xfrm>
            <a:prstGeom prst="rect">
              <a:avLst/>
            </a:prstGeom>
          </p:spPr>
        </p:pic>
        <p:sp>
          <p:nvSpPr>
            <p:cNvPr id="38" name="TextBox 37">
              <a:extLst>
                <a:ext uri="{FF2B5EF4-FFF2-40B4-BE49-F238E27FC236}">
                  <a16:creationId xmlns:a16="http://schemas.microsoft.com/office/drawing/2014/main" id="{522D51D2-7285-48ED-A241-3B142C63D429}"/>
                </a:ext>
              </a:extLst>
            </p:cNvPr>
            <p:cNvSpPr txBox="1"/>
            <p:nvPr/>
          </p:nvSpPr>
          <p:spPr>
            <a:xfrm>
              <a:off x="7811064" y="5693202"/>
              <a:ext cx="1117995" cy="405102"/>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800" dirty="0"/>
                <a:t>Azure Table Storage (Leave requests, student responses) </a:t>
              </a:r>
            </a:p>
          </p:txBody>
        </p:sp>
      </p:grpSp>
      <p:cxnSp>
        <p:nvCxnSpPr>
          <p:cNvPr id="43" name="Connector: Elbow 42">
            <a:extLst>
              <a:ext uri="{FF2B5EF4-FFF2-40B4-BE49-F238E27FC236}">
                <a16:creationId xmlns:a16="http://schemas.microsoft.com/office/drawing/2014/main" id="{64676DD1-E6DC-43F2-8A9F-E38C51439470}"/>
              </a:ext>
            </a:extLst>
          </p:cNvPr>
          <p:cNvCxnSpPr>
            <a:cxnSpLocks/>
            <a:stCxn id="10" idx="0"/>
            <a:endCxn id="20" idx="2"/>
          </p:cNvCxnSpPr>
          <p:nvPr/>
        </p:nvCxnSpPr>
        <p:spPr>
          <a:xfrm rot="16200000" flipV="1">
            <a:off x="7340001" y="4135542"/>
            <a:ext cx="1198151" cy="1150906"/>
          </a:xfrm>
          <a:prstGeom prst="bentConnector3">
            <a:avLst>
              <a:gd name="adj1" fmla="val 74668"/>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7916ED-7ECF-4B53-9814-EB6C8202932A}"/>
              </a:ext>
            </a:extLst>
          </p:cNvPr>
          <p:cNvSpPr txBox="1"/>
          <p:nvPr/>
        </p:nvSpPr>
        <p:spPr>
          <a:xfrm>
            <a:off x="9062681" y="1862498"/>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Graph API</a:t>
            </a:r>
          </a:p>
        </p:txBody>
      </p:sp>
      <p:pic>
        <p:nvPicPr>
          <p:cNvPr id="23" name="Picture 22">
            <a:extLst>
              <a:ext uri="{FF2B5EF4-FFF2-40B4-BE49-F238E27FC236}">
                <a16:creationId xmlns:a16="http://schemas.microsoft.com/office/drawing/2014/main" id="{3F4194CB-3C56-4E0E-BCC0-5C45D23EFCF5}"/>
              </a:ext>
            </a:extLst>
          </p:cNvPr>
          <p:cNvPicPr>
            <a:picLocks noChangeAspect="1"/>
          </p:cNvPicPr>
          <p:nvPr/>
        </p:nvPicPr>
        <p:blipFill>
          <a:blip r:embed="rId13"/>
          <a:stretch>
            <a:fillRect/>
          </a:stretch>
        </p:blipFill>
        <p:spPr>
          <a:xfrm>
            <a:off x="9258467" y="2055416"/>
            <a:ext cx="399558" cy="399558"/>
          </a:xfrm>
          <a:prstGeom prst="rect">
            <a:avLst/>
          </a:prstGeom>
        </p:spPr>
      </p:pic>
      <p:cxnSp>
        <p:nvCxnSpPr>
          <p:cNvPr id="51" name="Connector: Elbow 50">
            <a:extLst>
              <a:ext uri="{FF2B5EF4-FFF2-40B4-BE49-F238E27FC236}">
                <a16:creationId xmlns:a16="http://schemas.microsoft.com/office/drawing/2014/main" id="{64D71FC0-9C66-47E0-9AD6-4200FFAEBE2B}"/>
              </a:ext>
            </a:extLst>
          </p:cNvPr>
          <p:cNvCxnSpPr>
            <a:cxnSpLocks/>
            <a:stCxn id="23" idx="2"/>
            <a:endCxn id="17" idx="3"/>
          </p:cNvCxnSpPr>
          <p:nvPr/>
        </p:nvCxnSpPr>
        <p:spPr>
          <a:xfrm rot="5400000">
            <a:off x="8046935" y="2063493"/>
            <a:ext cx="1019831" cy="1802792"/>
          </a:xfrm>
          <a:prstGeom prst="bentConnector2">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E63BFE2-A600-4079-989A-67C92062BD4F}"/>
              </a:ext>
            </a:extLst>
          </p:cNvPr>
          <p:cNvSpPr txBox="1"/>
          <p:nvPr/>
        </p:nvSpPr>
        <p:spPr>
          <a:xfrm>
            <a:off x="8900029" y="2879206"/>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Fetch meeting, user pictures</a:t>
            </a:r>
          </a:p>
        </p:txBody>
      </p:sp>
    </p:spTree>
    <p:extLst>
      <p:ext uri="{BB962C8B-B14F-4D97-AF65-F5344CB8AC3E}">
        <p14:creationId xmlns:p14="http://schemas.microsoft.com/office/powerpoint/2010/main" val="2889019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dirty="0">
                <a:cs typeface="Segoe UI Light" panose="020B0502040204020203" pitchFamily="34" charset="0"/>
              </a:rPr>
              <a:t>Academics Assistant</a:t>
            </a:r>
            <a:endParaRPr lang="en-US" sz="2800" b="1" i="1" dirty="0">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Education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1207131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1820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dirty="0">
                <a:solidFill>
                  <a:srgbClr val="002050"/>
                </a:solidFill>
                <a:latin typeface="Segoe UI Light"/>
                <a:cs typeface="Segoe UI Semibold" panose="020B0702040204020203" pitchFamily="34" charset="0"/>
              </a:rPr>
              <a:t>Current State</a:t>
            </a:r>
            <a:endParaRPr lang="en-US" sz="2400" dirty="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dirty="0">
                <a:solidFill>
                  <a:srgbClr val="505050"/>
                </a:solidFill>
              </a:rPr>
              <a:t>Daniel’s classes may undergo changes in schedule from time to time. This could include last minute changes in the venue of class if they are physical classes, or timing of a class due to events where some classes may get postponed. </a:t>
            </a:r>
          </a:p>
          <a:p>
            <a:pPr marL="268288" lvl="0" indent="-268288" defTabSz="914400">
              <a:spcBef>
                <a:spcPts val="600"/>
              </a:spcBef>
              <a:buFont typeface="Arial" panose="020B0604020202020204" pitchFamily="34" charset="0"/>
              <a:buChar char="•"/>
            </a:pPr>
            <a:r>
              <a:rPr lang="en-US" sz="1200" dirty="0">
                <a:solidFill>
                  <a:srgbClr val="505050"/>
                </a:solidFill>
              </a:rPr>
              <a:t>These ad hoc changes are typically communicated to Daniel and rest of his classmates via email. While this works at times, there have been cases that Daniel has missed this email and went unaware of changes in class schedule. </a:t>
            </a:r>
          </a:p>
          <a:p>
            <a:pPr marL="268288" lvl="0" indent="-268288" defTabSz="914400">
              <a:spcBef>
                <a:spcPts val="600"/>
              </a:spcBef>
              <a:buFont typeface="Arial" panose="020B0604020202020204" pitchFamily="34" charset="0"/>
              <a:buChar char="•"/>
            </a:pPr>
            <a:r>
              <a:rPr lang="en-US" sz="1200" dirty="0">
                <a:solidFill>
                  <a:srgbClr val="505050"/>
                </a:solidFill>
              </a:rPr>
              <a:t>During a class, Daniel takes notes documenting key concepts discussed in his notebook. He shares them with his classmates from time to time for them to scan / take photocopy of it</a:t>
            </a:r>
          </a:p>
          <a:p>
            <a:pPr marL="268288" lvl="0" indent="-268288" defTabSz="914400">
              <a:spcBef>
                <a:spcPts val="600"/>
              </a:spcBef>
              <a:buFont typeface="Arial" panose="020B0604020202020204" pitchFamily="34" charset="0"/>
              <a:buChar char="•"/>
            </a:pPr>
            <a:r>
              <a:rPr lang="en-US" sz="1200" dirty="0">
                <a:solidFill>
                  <a:srgbClr val="505050"/>
                </a:solidFill>
              </a:rPr>
              <a:t>While it works for small groups, there was no scalable way for everyone to work together. </a:t>
            </a:r>
          </a:p>
          <a:p>
            <a:pPr marL="268288" lvl="0" indent="-268288" defTabSz="914400">
              <a:spcBef>
                <a:spcPts val="600"/>
              </a:spcBef>
              <a:buFont typeface="Arial" panose="020B0604020202020204" pitchFamily="34" charset="0"/>
              <a:buChar char="•"/>
            </a:pPr>
            <a:r>
              <a:rPr lang="en-US" sz="1200" dirty="0">
                <a:solidFill>
                  <a:srgbClr val="505050"/>
                </a:solidFill>
              </a:rPr>
              <a:t>Administration’s announcements at Contoso regarding admin activities, scholarship, fee deadlines, club enrolments are usually pinned on notice board</a:t>
            </a:r>
          </a:p>
          <a:p>
            <a:pPr marL="268288" lvl="0" indent="-268288" defTabSz="914400">
              <a:spcBef>
                <a:spcPts val="600"/>
              </a:spcBef>
              <a:buFont typeface="Arial" panose="020B0604020202020204" pitchFamily="34" charset="0"/>
              <a:buChar char="•"/>
            </a:pPr>
            <a:r>
              <a:rPr lang="en-US" sz="1200" dirty="0">
                <a:solidFill>
                  <a:srgbClr val="505050"/>
                </a:solidFill>
              </a:rPr>
              <a:t>Interactions between classmates, assignment deadline changes all happen through personal groups on various platforms. </a:t>
            </a: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dirty="0">
                <a:solidFill>
                  <a:srgbClr val="002050"/>
                </a:solidFill>
                <a:latin typeface="Segoe UI Light"/>
                <a:cs typeface="Segoe UI Semibold" panose="020B0702040204020203" pitchFamily="34" charset="0"/>
              </a:rPr>
              <a:t>Future State</a:t>
            </a: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Daniel signs onto his Teams app and is prompted to check out a central hub which shows the day’s schedule for him along with upcoming deadlines, tasks</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Whenever there is an announcement from the professor or from school administration, the app alerts Daniel to check out the announcement right within the app</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Daniel is able to view change of schedule, upcoming classes. He also joins his online classes directly from the app notification</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During the class, Daniel is able to invoke from the app from Teams meeting and take notes and action items directly within the class</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After the class is complete, the app automatically collects Daniel’s consent to share his notes in the common class notebook for all classmates to view and consume. Daniel also gets access to others notes as the app encourages good behavior through gamification</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Administration’s announcements on leave policy changes, scholarship updates are broadcasted to different classes and available for each student to view within the app instantly</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Classmates all use Teams to interact with each other and share notes, course content with each other in one single platform </a:t>
            </a:r>
          </a:p>
          <a:p>
            <a:pPr marL="268288" lvl="0" indent="-268288" defTabSz="914400">
              <a:spcBef>
                <a:spcPts val="600"/>
              </a:spcBef>
              <a:buClr>
                <a:srgbClr val="00B050"/>
              </a:buClr>
              <a:buFont typeface="Wingdings" panose="05000000000000000000" pitchFamily="2" charset="2"/>
              <a:buChar char="ü"/>
            </a:pP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endParaRPr lang="en-US" sz="1200" dirty="0">
              <a:solidFill>
                <a:srgbClr val="505050"/>
              </a:solidFill>
            </a:endParaRP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Daniel, a student at Contoso university is juggling between his academic coursework, part time job, extra and co-curricular activities. He prefers a centralized hub to manage all his day-to-day activities, tasks and  coursework in a structured manner. </a:t>
              </a:r>
            </a:p>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He uses Teams for interacting with his class mates and collaborate on coursework related deliverables. In addition, his online classes take place as Teams meetings </a:t>
              </a:r>
            </a:p>
          </p:txBody>
        </p:sp>
      </p:grpSp>
      <p:sp>
        <p:nvSpPr>
          <p:cNvPr id="3" name="Rectangle 2">
            <a:extLst>
              <a:ext uri="{FF2B5EF4-FFF2-40B4-BE49-F238E27FC236}">
                <a16:creationId xmlns:a16="http://schemas.microsoft.com/office/drawing/2014/main" id="{2AD5023F-7E35-4F92-80F2-4478317DE4F1}"/>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dirty="0">
                <a:solidFill>
                  <a:prstClr val="white"/>
                </a:solidFill>
                <a:cs typeface="Segoe UI Semibold" panose="020B0702040204020203" pitchFamily="34" charset="0"/>
              </a:rPr>
              <a:t>Student</a:t>
            </a:r>
          </a:p>
        </p:txBody>
      </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3502669"/>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4149109"/>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18" name="Graphic 17" descr="Warning">
            <a:extLst>
              <a:ext uri="{FF2B5EF4-FFF2-40B4-BE49-F238E27FC236}">
                <a16:creationId xmlns:a16="http://schemas.microsoft.com/office/drawing/2014/main" id="{CD812D18-F510-4D29-BF01-50E3C01160B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4698324"/>
            <a:ext cx="217235" cy="217235"/>
          </a:xfrm>
          <a:prstGeom prst="rect">
            <a:avLst/>
          </a:prstGeom>
        </p:spPr>
      </p:pic>
      <p:pic>
        <p:nvPicPr>
          <p:cNvPr id="19" name="Graphic 18" descr="Warning">
            <a:extLst>
              <a:ext uri="{FF2B5EF4-FFF2-40B4-BE49-F238E27FC236}">
                <a16:creationId xmlns:a16="http://schemas.microsoft.com/office/drawing/2014/main" id="{A8C6DF98-1A44-4A30-8627-A495A783C1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5196521"/>
            <a:ext cx="217235" cy="217235"/>
          </a:xfrm>
          <a:prstGeom prst="rect">
            <a:avLst/>
          </a:prstGeom>
        </p:spPr>
      </p:pic>
      <p:pic>
        <p:nvPicPr>
          <p:cNvPr id="20" name="Graphic 19" descr="Warning">
            <a:extLst>
              <a:ext uri="{FF2B5EF4-FFF2-40B4-BE49-F238E27FC236}">
                <a16:creationId xmlns:a16="http://schemas.microsoft.com/office/drawing/2014/main" id="{45F02E4F-7167-404C-AFEF-382223B7B3A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5715724"/>
            <a:ext cx="217235" cy="217235"/>
          </a:xfrm>
          <a:prstGeom prst="rect">
            <a:avLst/>
          </a:prstGeom>
        </p:spPr>
      </p:pic>
      <p:pic>
        <p:nvPicPr>
          <p:cNvPr id="2" name="Picture 2">
            <a:extLst>
              <a:ext uri="{FF2B5EF4-FFF2-40B4-BE49-F238E27FC236}">
                <a16:creationId xmlns:a16="http://schemas.microsoft.com/office/drawing/2014/main" id="{85C62AE8-75B7-4709-AB3A-4B67F98E1F27}"/>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147991" y="0"/>
            <a:ext cx="2093977" cy="139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995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775871"/>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Daniel Tao, Student</a:t>
            </a:r>
          </a:p>
          <a:p>
            <a:pPr defTabSz="932472" fontAlgn="base">
              <a:lnSpc>
                <a:spcPct val="90000"/>
              </a:lnSpc>
              <a:spcBef>
                <a:spcPct val="0"/>
              </a:spcBef>
              <a:spcAft>
                <a:spcPts val="300"/>
              </a:spcAft>
            </a:pPr>
            <a:r>
              <a:rPr lang="en-IN" sz="1600" dirty="0">
                <a:solidFill>
                  <a:schemeClr val="tx1"/>
                </a:solidFill>
                <a:ea typeface="Segoe UI" pitchFamily="34" charset="0"/>
                <a:cs typeface="Segoe UI" pitchFamily="34" charset="0"/>
              </a:rPr>
              <a:t>Daniel is a student of Physics at Contoso University. He has a packed course workload, and he is active across multiple extra and co-curricular clubs in the university as well. His primary challenge is staying on top of information that comes from his professors, club members and school administration which are scattered across different mediums. </a:t>
            </a:r>
          </a:p>
        </p:txBody>
      </p:sp>
      <p:pic>
        <p:nvPicPr>
          <p:cNvPr id="7" name="Picture 6">
            <a:extLst>
              <a:ext uri="{FF2B5EF4-FFF2-40B4-BE49-F238E27FC236}">
                <a16:creationId xmlns:a16="http://schemas.microsoft.com/office/drawing/2014/main" id="{6FBA5AA8-3429-4EC5-A8D0-A6BEB30D08D4}"/>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91736" y="1860186"/>
            <a:ext cx="903600" cy="903600"/>
          </a:xfrm>
          <a:prstGeom prst="ellipse">
            <a:avLst/>
          </a:prstGeom>
          <a:blipFill>
            <a:blip r:embed="rId3" cstate="screen">
              <a:extLst>
                <a:ext uri="{28A0092B-C50C-407E-A947-70E740481C1C}">
                  <a14:useLocalDpi xmlns:a14="http://schemas.microsoft.com/office/drawing/2010/main"/>
                </a:ext>
              </a:extLst>
            </a:blip>
            <a:stretch>
              <a:fillRect/>
            </a:stretch>
          </a:blipFill>
          <a:ln>
            <a:noFill/>
          </a:ln>
        </p:spPr>
      </p:pic>
    </p:spTree>
    <p:extLst>
      <p:ext uri="{BB962C8B-B14F-4D97-AF65-F5344CB8AC3E}">
        <p14:creationId xmlns:p14="http://schemas.microsoft.com/office/powerpoint/2010/main" val="1466114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Sandra has to deliver her class as a Teams meeting and wants to easily handle tracking attendance without disrupting the class and wasting class time</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01492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sends a welcome message on installation introducing the various features. Daniel Tao uses the take tour button to view various features of the app.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7" y="556200"/>
            <a:ext cx="9870267" cy="5745599"/>
          </a:xfrm>
          <a:prstGeom prst="rect">
            <a:avLst/>
          </a:prstGeom>
        </p:spPr>
      </p:pic>
    </p:spTree>
    <p:extLst>
      <p:ext uri="{BB962C8B-B14F-4D97-AF65-F5344CB8AC3E}">
        <p14:creationId xmlns:p14="http://schemas.microsoft.com/office/powerpoint/2010/main" val="16986823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provides an introduction to the various capabilities that it offers clearly highlighting how Daniel can make use of it for his day to day activities. It prompts Daniel to explore the student hub. On clicking the button, Daniel is taken to view the My Hub tab of the app.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5" name="Picture 4">
            <a:extLst>
              <a:ext uri="{FF2B5EF4-FFF2-40B4-BE49-F238E27FC236}">
                <a16:creationId xmlns:a16="http://schemas.microsoft.com/office/drawing/2014/main" id="{3AAA4EBE-21CA-4025-A63B-304045B610E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pic>
        <p:nvPicPr>
          <p:cNvPr id="3" name="Graphic 2" descr="Cursor">
            <a:extLst>
              <a:ext uri="{FF2B5EF4-FFF2-40B4-BE49-F238E27FC236}">
                <a16:creationId xmlns:a16="http://schemas.microsoft.com/office/drawing/2014/main" id="{C3358CF5-D129-44B1-BD36-5CCBC84C4AE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92820" y="4782379"/>
            <a:ext cx="199000" cy="199000"/>
          </a:xfrm>
          <a:prstGeom prst="rect">
            <a:avLst/>
          </a:prstGeom>
        </p:spPr>
      </p:pic>
    </p:spTree>
    <p:extLst>
      <p:ext uri="{BB962C8B-B14F-4D97-AF65-F5344CB8AC3E}">
        <p14:creationId xmlns:p14="http://schemas.microsoft.com/office/powerpoint/2010/main" val="233605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 starts his day looking at this personalized hub. It shows among other things, Daniel’s classes for the day.  The hub also acts as a virtual notice board for Daniel to view announcements that come from his classes, university. It also provides a central place for him to keep track of his tasks and assignments.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3" name="Picture 2">
            <a:extLst>
              <a:ext uri="{FF2B5EF4-FFF2-40B4-BE49-F238E27FC236}">
                <a16:creationId xmlns:a16="http://schemas.microsoft.com/office/drawing/2014/main" id="{2988A6B1-4F92-4E84-8BA3-CF8DF50114D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7" y="556200"/>
            <a:ext cx="9870267" cy="5745599"/>
          </a:xfrm>
          <a:prstGeom prst="rect">
            <a:avLst/>
          </a:prstGeom>
        </p:spPr>
      </p:pic>
    </p:spTree>
    <p:extLst>
      <p:ext uri="{BB962C8B-B14F-4D97-AF65-F5344CB8AC3E}">
        <p14:creationId xmlns:p14="http://schemas.microsoft.com/office/powerpoint/2010/main" val="2744885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Clicking on the ‘announcements’ icon, opens a task module with filterable list of announcements from different classes made by his professors, school administrators. Daniel can view all important announcements for the day and plan his day accordingly.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5" name="Picture 4">
            <a:extLst>
              <a:ext uri="{FF2B5EF4-FFF2-40B4-BE49-F238E27FC236}">
                <a16:creationId xmlns:a16="http://schemas.microsoft.com/office/drawing/2014/main" id="{30E663F9-EF93-4F6F-A8D6-536CB5AB99F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7" y="556200"/>
            <a:ext cx="9870267" cy="5745599"/>
          </a:xfrm>
          <a:prstGeom prst="rect">
            <a:avLst/>
          </a:prstGeom>
        </p:spPr>
      </p:pic>
    </p:spTree>
    <p:extLst>
      <p:ext uri="{BB962C8B-B14F-4D97-AF65-F5344CB8AC3E}">
        <p14:creationId xmlns:p14="http://schemas.microsoft.com/office/powerpoint/2010/main" val="4139449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sends reminders to Daniel of upcoming classes. It also provides link to pre-read materials that a student must read up before attending the class for quick reference.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3" name="Picture 2">
            <a:extLst>
              <a:ext uri="{FF2B5EF4-FFF2-40B4-BE49-F238E27FC236}">
                <a16:creationId xmlns:a16="http://schemas.microsoft.com/office/drawing/2014/main" id="{B007E568-0382-4A32-A0A8-559931D8926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2523847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431161"/>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Sandra Jones, History Teacher</a:t>
            </a:r>
          </a:p>
          <a:p>
            <a:r>
              <a:rPr lang="en-US" sz="1600" dirty="0">
                <a:latin typeface="Segoe UI Semilight" panose="020B0402040204020203" pitchFamily="34" charset="0"/>
                <a:cs typeface="Segoe UI Semilight" panose="020B0402040204020203" pitchFamily="34" charset="0"/>
              </a:rPr>
              <a:t>Sandra is a history teacher who recently started offering her classes virtually over Teams. She is not particularly tech savvy and likes to use apps with simple, non-intrusive user experience to manage her day to day classroom activities</a:t>
            </a:r>
          </a:p>
        </p:txBody>
      </p:sp>
      <p:sp>
        <p:nvSpPr>
          <p:cNvPr id="2" name="Oval 1">
            <a:extLst>
              <a:ext uri="{FF2B5EF4-FFF2-40B4-BE49-F238E27FC236}">
                <a16:creationId xmlns:a16="http://schemas.microsoft.com/office/drawing/2014/main" id="{D69A192C-BAD6-4D68-81A8-6E9DCA83DA48}"/>
              </a:ext>
            </a:extLst>
          </p:cNvPr>
          <p:cNvSpPr/>
          <p:nvPr/>
        </p:nvSpPr>
        <p:spPr>
          <a:xfrm>
            <a:off x="791736" y="1976284"/>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703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If a student is unable to join for some reason, he can use the bot message to mark himself as absent for the class intimating the professor promptly.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5" name="Picture 4">
            <a:extLst>
              <a:ext uri="{FF2B5EF4-FFF2-40B4-BE49-F238E27FC236}">
                <a16:creationId xmlns:a16="http://schemas.microsoft.com/office/drawing/2014/main" id="{2AF69967-3BD5-4B70-B7F7-A32EF5538BF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4239729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the class becomes live (at scheduled start time), the app prompts Daniel to join the Teams meeting. Daniel can join the meeting directly from the bot message.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3" name="Picture 2">
            <a:extLst>
              <a:ext uri="{FF2B5EF4-FFF2-40B4-BE49-F238E27FC236}">
                <a16:creationId xmlns:a16="http://schemas.microsoft.com/office/drawing/2014/main" id="{B25554E3-D899-4893-92FB-13D0F214A48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1793181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Daniel Tao joins a virtual class along with his class mates. He takes frequent notes from the lecture and makes pointers to himself to revise on key concepts in the class. </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0460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students join the class, they see other classmates and professors on the video call with professor delivering the lecture.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5" name="Picture 4">
            <a:extLst>
              <a:ext uri="{FF2B5EF4-FFF2-40B4-BE49-F238E27FC236}">
                <a16:creationId xmlns:a16="http://schemas.microsoft.com/office/drawing/2014/main" id="{82CC8526-1FE5-4781-BE15-0FE1602F412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7" y="556200"/>
            <a:ext cx="9870265" cy="5745599"/>
          </a:xfrm>
          <a:prstGeom prst="rect">
            <a:avLst/>
          </a:prstGeom>
        </p:spPr>
      </p:pic>
    </p:spTree>
    <p:extLst>
      <p:ext uri="{BB962C8B-B14F-4D97-AF65-F5344CB8AC3E}">
        <p14:creationId xmlns:p14="http://schemas.microsoft.com/office/powerpoint/2010/main" val="3015112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App also provides additional surfaces on the meeting side panel for students to take notes during the class. Daniel can take notes in the notes section on the side panel without having to switch to another screen.</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3" name="Picture 2">
            <a:extLst>
              <a:ext uri="{FF2B5EF4-FFF2-40B4-BE49-F238E27FC236}">
                <a16:creationId xmlns:a16="http://schemas.microsoft.com/office/drawing/2014/main" id="{91A02BF8-2200-41A6-AC3C-5BFA1CB1B7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32294095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the professor shares content on the screen, uses diagrams to deliver lecture, the notes section can be used to copy the concepts presented and take notes with a mixture of picture and text.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5" name="Picture 4">
            <a:extLst>
              <a:ext uri="{FF2B5EF4-FFF2-40B4-BE49-F238E27FC236}">
                <a16:creationId xmlns:a16="http://schemas.microsoft.com/office/drawing/2014/main" id="{BA6AE88B-CB30-4F21-B5E4-C39BF8CC7F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2174650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the professor highlights certain follow-up items, provides mini activities for the class, students can make a To Do list on the app using the side panel. Daniel uses the To Do list to make reminders for a case study read up for next week.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3" name="Picture 2">
            <a:extLst>
              <a:ext uri="{FF2B5EF4-FFF2-40B4-BE49-F238E27FC236}">
                <a16:creationId xmlns:a16="http://schemas.microsoft.com/office/drawing/2014/main" id="{37A7179B-6048-414B-A5B7-122D1A484EE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3251030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To Do list created in the app utilize Tasks in background and are automatically synced to Planner and To Do lists in Windows. Daniel will be able to track and mark them complete across any of these surfaces.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5" name="Picture 4">
            <a:extLst>
              <a:ext uri="{FF2B5EF4-FFF2-40B4-BE49-F238E27FC236}">
                <a16:creationId xmlns:a16="http://schemas.microsoft.com/office/drawing/2014/main" id="{0FA12A3F-155A-4F2A-B7A1-B685F2083DA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2653820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Notes captured by Daniel are auto saved in personal OneNote. After the lecture is complete, the app prompts Daniel to share his notes with his entire class and in return get everyone’s notes in a single place for the lecture.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3" name="Picture 2">
            <a:extLst>
              <a:ext uri="{FF2B5EF4-FFF2-40B4-BE49-F238E27FC236}">
                <a16:creationId xmlns:a16="http://schemas.microsoft.com/office/drawing/2014/main" id="{99671ADB-5238-4CE5-BC35-02AD8532B75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2530381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also gamifies such positive or favourable actions taken by students accumulating points and unlocking badges in the process. This encourages students to collaborate with the class, share notes, clarify questions from classmates and learn as a team.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5" name="Picture 4">
            <a:extLst>
              <a:ext uri="{FF2B5EF4-FFF2-40B4-BE49-F238E27FC236}">
                <a16:creationId xmlns:a16="http://schemas.microsoft.com/office/drawing/2014/main" id="{55BFB813-3A04-45E1-B254-65875621B2F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1238348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Sandra delivers her class on Teams meeting and she wants to easily handle tracking attendance without disrupting the class and wasting class time</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62651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shared note is aggregated under a page specifically created for the lecture. Notes from all class mates get saved in a central place and pinned to the General channel of course Team. This ensures high visibility and easy access for all classmates</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3" name="Picture 2">
            <a:extLst>
              <a:ext uri="{FF2B5EF4-FFF2-40B4-BE49-F238E27FC236}">
                <a16:creationId xmlns:a16="http://schemas.microsoft.com/office/drawing/2014/main" id="{863D9FD3-4F5D-4306-82A8-75FB5628378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3092548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The action items captured by Daniel during class are surfaced by the app as reminders to complete as they near due date</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759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Daniel’s action items across various classes are proactively surfaced by the bot close to due date. Daniel is able to see all action items at a glance and take actions on them</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5" name="Picture 4">
            <a:extLst>
              <a:ext uri="{FF2B5EF4-FFF2-40B4-BE49-F238E27FC236}">
                <a16:creationId xmlns:a16="http://schemas.microsoft.com/office/drawing/2014/main" id="{8C913A08-19D2-42D8-9558-1CA78375C70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1281258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Clicking on a specific task opens a task module with provision to update status, edit information as required.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3" name="Picture 2">
            <a:extLst>
              <a:ext uri="{FF2B5EF4-FFF2-40B4-BE49-F238E27FC236}">
                <a16:creationId xmlns:a16="http://schemas.microsoft.com/office/drawing/2014/main" id="{485E386B-787D-4D3F-A6E8-30E5B7D5F7A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2149296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notes are automatically generated to provide Daniel additional context on the source of task creation. Daniel marks the task as completed and saves using the task module.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5" name="Picture 4">
            <a:extLst>
              <a:ext uri="{FF2B5EF4-FFF2-40B4-BE49-F238E27FC236}">
                <a16:creationId xmlns:a16="http://schemas.microsoft.com/office/drawing/2014/main" id="{2DF44A2A-A1AD-4D06-9811-7C1162B5C1D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40694814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card with list of tasks updates to show the respective task as completed allowing Daniel to focus on other items in the list.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3" name="Picture 2">
            <a:extLst>
              <a:ext uri="{FF2B5EF4-FFF2-40B4-BE49-F238E27FC236}">
                <a16:creationId xmlns:a16="http://schemas.microsoft.com/office/drawing/2014/main" id="{27E848C7-4A9C-42CF-9E91-907251CC6F9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7" y="556200"/>
            <a:ext cx="9870265" cy="5745599"/>
          </a:xfrm>
          <a:prstGeom prst="rect">
            <a:avLst/>
          </a:prstGeom>
        </p:spPr>
      </p:pic>
    </p:spTree>
    <p:extLst>
      <p:ext uri="{BB962C8B-B14F-4D97-AF65-F5344CB8AC3E}">
        <p14:creationId xmlns:p14="http://schemas.microsoft.com/office/powerpoint/2010/main" val="21840124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295465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dirty="0">
                <a:solidFill>
                  <a:schemeClr val="dk1"/>
                </a:solidFill>
                <a:hlinkClick r:id="rId3"/>
              </a:rPr>
              <a:t>Personal Scoped App</a:t>
            </a:r>
            <a:r>
              <a:rPr lang="en-IN" sz="1200" b="1" dirty="0">
                <a:solidFill>
                  <a:schemeClr val="dk1"/>
                </a:solidFill>
                <a:hlinkClick r:id="rId3"/>
              </a:rPr>
              <a:t> </a:t>
            </a:r>
            <a:r>
              <a:rPr lang="en-IN" sz="1200" dirty="0">
                <a:solidFill>
                  <a:schemeClr val="dk1"/>
                </a:solidFill>
              </a:rPr>
              <a:t>The app is a personal scoped app because the experience, classes, tasks need to be customized for each student. Each student will have their own experience of student hub</a:t>
            </a:r>
          </a:p>
          <a:p>
            <a:pPr marL="265113" lvl="1" indent="-171450">
              <a:spcAft>
                <a:spcPts val="1200"/>
              </a:spcAft>
              <a:buFont typeface="Arial" panose="020B0604020202020204" pitchFamily="34" charset="0"/>
              <a:buChar char="•"/>
            </a:pPr>
            <a:r>
              <a:rPr lang="en-IN" sz="1200" b="1" dirty="0">
                <a:solidFill>
                  <a:schemeClr val="dk1"/>
                </a:solidFill>
                <a:hlinkClick r:id="rId4"/>
              </a:rPr>
              <a:t>Personal scoped Tab</a:t>
            </a:r>
            <a:r>
              <a:rPr lang="en-IN" sz="1200" b="1" dirty="0">
                <a:solidFill>
                  <a:schemeClr val="dk1"/>
                </a:solidFill>
              </a:rPr>
              <a:t> </a:t>
            </a:r>
            <a:r>
              <a:rPr lang="en-IN" sz="1200" dirty="0">
                <a:solidFill>
                  <a:schemeClr val="dk1"/>
                </a:solidFill>
              </a:rPr>
              <a:t>is ideal for showcasing the largely visual hub for the students. Especially since students will be using mobile to interact with the app on the go, it is required that app is highly visual and less conversational </a:t>
            </a:r>
          </a:p>
          <a:p>
            <a:pPr marL="265113" lvl="1" indent="-171450">
              <a:spcAft>
                <a:spcPts val="1200"/>
              </a:spcAft>
              <a:buFont typeface="Arial" panose="020B0604020202020204" pitchFamily="34" charset="0"/>
              <a:buChar char="•"/>
            </a:pPr>
            <a:r>
              <a:rPr lang="en-IN" sz="1200" dirty="0">
                <a:solidFill>
                  <a:schemeClr val="dk1"/>
                </a:solidFill>
              </a:rPr>
              <a:t>The bot in personal scope is mostly utilized from the perspective of alerting and reminding the students on upcoming deadlines, status changes, announcements allowing the student to take action on those. </a:t>
            </a:r>
          </a:p>
          <a:p>
            <a:pPr marL="265113" lvl="1" indent="-171450">
              <a:spcAft>
                <a:spcPts val="1200"/>
              </a:spcAft>
              <a:buFont typeface="Arial" panose="020B0604020202020204" pitchFamily="34" charset="0"/>
              <a:buChar char="•"/>
            </a:pPr>
            <a:r>
              <a:rPr lang="en-IN" sz="1200" b="1" dirty="0">
                <a:solidFill>
                  <a:schemeClr val="dk1"/>
                </a:solidFill>
                <a:hlinkClick r:id="rId5"/>
              </a:rPr>
              <a:t>Meetings extensibility</a:t>
            </a:r>
            <a:r>
              <a:rPr lang="en-IN" sz="1200" b="1" u="sng" dirty="0">
                <a:solidFill>
                  <a:schemeClr val="dk1"/>
                </a:solidFill>
                <a:hlinkClick r:id="rId5"/>
              </a:rPr>
              <a:t> </a:t>
            </a:r>
            <a:r>
              <a:rPr lang="en-IN" sz="1200" dirty="0">
                <a:solidFill>
                  <a:schemeClr val="dk1"/>
                </a:solidFill>
              </a:rPr>
              <a:t>comes into play here as an </a:t>
            </a:r>
            <a:r>
              <a:rPr lang="en-IN" sz="1200" dirty="0">
                <a:solidFill>
                  <a:schemeClr val="dk1"/>
                </a:solidFill>
                <a:hlinkClick r:id="rId6"/>
              </a:rPr>
              <a:t>in-meeting tab </a:t>
            </a:r>
            <a:r>
              <a:rPr lang="en-IN" sz="1200" dirty="0">
                <a:solidFill>
                  <a:schemeClr val="dk1"/>
                </a:solidFill>
              </a:rPr>
              <a:t>where students can take notes during a class and take action items, to do lists from the class. These are usually done in a paper-based manner and can be automated to certain extent</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06210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dirty="0">
                <a:solidFill>
                  <a:schemeClr val="dk1"/>
                </a:solidFill>
                <a:hlinkClick r:id="rId7"/>
              </a:rPr>
              <a:t>Card refreshes</a:t>
            </a:r>
            <a:r>
              <a:rPr lang="en-IN" sz="1200" b="1" dirty="0">
                <a:solidFill>
                  <a:schemeClr val="dk1"/>
                </a:solidFill>
              </a:rPr>
              <a:t> </a:t>
            </a:r>
            <a:r>
              <a:rPr lang="en-IN" sz="1200" dirty="0">
                <a:solidFill>
                  <a:schemeClr val="dk1"/>
                </a:solidFill>
              </a:rPr>
              <a:t>are used to update the card status instead of sending multiple different cards about the same request. This ensures that readability is easier, and app does not spam with multiple cards for updates. </a:t>
            </a:r>
          </a:p>
          <a:p>
            <a:pPr marL="265113" lvl="1" indent="-171450">
              <a:spcAft>
                <a:spcPts val="1200"/>
              </a:spcAft>
              <a:buFont typeface="Arial" panose="020B0604020202020204" pitchFamily="34" charset="0"/>
              <a:buChar char="•"/>
            </a:pPr>
            <a:r>
              <a:rPr lang="en-IN" sz="1200" b="1" dirty="0">
                <a:solidFill>
                  <a:schemeClr val="dk1"/>
                </a:solidFill>
                <a:hlinkClick r:id="rId8"/>
              </a:rPr>
              <a:t>List cards </a:t>
            </a:r>
            <a:r>
              <a:rPr lang="en-IN" sz="1200" dirty="0">
                <a:solidFill>
                  <a:schemeClr val="dk1"/>
                </a:solidFill>
              </a:rPr>
              <a:t>are used for providing reminders about upcoming tasks, assignment deadlines. With list cards, it is easy to know the pending tasks in a glance with option to delve deep into each of them </a:t>
            </a:r>
          </a:p>
          <a:p>
            <a:pPr marL="265113" lvl="1" indent="-171450">
              <a:spcAft>
                <a:spcPts val="1200"/>
              </a:spcAft>
              <a:buFont typeface="Arial" panose="020B0604020202020204" pitchFamily="34" charset="0"/>
              <a:buChar char="•"/>
            </a:pPr>
            <a:r>
              <a:rPr lang="en-IN" sz="1200" b="1" dirty="0">
                <a:solidFill>
                  <a:schemeClr val="dk1"/>
                </a:solidFill>
                <a:hlinkClick r:id="rId9"/>
              </a:rPr>
              <a:t>Proactive Messages</a:t>
            </a:r>
            <a:r>
              <a:rPr lang="en-IN" sz="1200" b="1" dirty="0">
                <a:solidFill>
                  <a:schemeClr val="dk1"/>
                </a:solidFill>
              </a:rPr>
              <a:t> </a:t>
            </a:r>
            <a:r>
              <a:rPr lang="en-IN" sz="1200" dirty="0">
                <a:solidFill>
                  <a:schemeClr val="dk1"/>
                </a:solidFill>
              </a:rPr>
              <a:t>are sent at intervals based on announcements, reminders and alerts to each student. Students should ideally get an experience to configure their preferences around these scheduled alerts. </a:t>
            </a:r>
            <a:endParaRPr lang="en-IN" sz="1200" b="1" dirty="0">
              <a:solidFill>
                <a:schemeClr val="dk1"/>
              </a:solidFill>
            </a:endParaRP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3246DF-44EE-4A01-AFD6-18C9E17F3F0F}"/>
              </a:ext>
            </a:extLst>
          </p:cNvPr>
          <p:cNvGrpSpPr/>
          <p:nvPr/>
        </p:nvGrpSpPr>
        <p:grpSpPr>
          <a:xfrm>
            <a:off x="381696" y="5592066"/>
            <a:ext cx="11470219" cy="931710"/>
            <a:chOff x="426424" y="5881966"/>
            <a:chExt cx="11470219" cy="931710"/>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991602"/>
              <a:ext cx="11425491" cy="822074"/>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4" y="5881966"/>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dirty="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dirty="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26424" y="6090401"/>
              <a:ext cx="11425491" cy="723275"/>
            </a:xfrm>
            <a:prstGeom prst="rect">
              <a:avLst/>
            </a:prstGeom>
            <a:noFill/>
          </p:spPr>
          <p:txBody>
            <a:bodyPr wrap="square">
              <a:spAutoFit/>
            </a:bodyPr>
            <a:lstStyle/>
            <a:p>
              <a:pPr marL="265113" lvl="1" indent="-171450">
                <a:spcAft>
                  <a:spcPts val="300"/>
                </a:spcAft>
                <a:buFont typeface="Arial" panose="020B0604020202020204" pitchFamily="34" charset="0"/>
                <a:buChar char="•"/>
              </a:pPr>
              <a:r>
                <a:rPr lang="en-IN" sz="1200" dirty="0">
                  <a:solidFill>
                    <a:schemeClr val="dk1"/>
                  </a:solidFill>
                </a:rPr>
                <a:t>The app utilizes </a:t>
              </a:r>
              <a:r>
                <a:rPr lang="en-IN" sz="1200" dirty="0">
                  <a:solidFill>
                    <a:schemeClr val="dk1"/>
                  </a:solidFill>
                  <a:hlinkClick r:id="rId10"/>
                </a:rPr>
                <a:t>OneNote Graph APIs</a:t>
              </a:r>
              <a:r>
                <a:rPr lang="en-IN" sz="1200" dirty="0">
                  <a:solidFill>
                    <a:schemeClr val="dk1"/>
                  </a:solidFill>
                </a:rPr>
                <a:t> to retrieve class notebook, create pages and sections and insert notes created by each student during the meetings. </a:t>
              </a:r>
            </a:p>
            <a:p>
              <a:pPr marL="265113" lvl="1" indent="-171450">
                <a:spcAft>
                  <a:spcPts val="300"/>
                </a:spcAft>
                <a:buFont typeface="Arial" panose="020B0604020202020204" pitchFamily="34" charset="0"/>
                <a:buChar char="•"/>
              </a:pPr>
              <a:r>
                <a:rPr lang="en-IN" sz="1200" dirty="0">
                  <a:solidFill>
                    <a:schemeClr val="dk1"/>
                  </a:solidFill>
                  <a:hlinkClick r:id="rId11"/>
                </a:rPr>
                <a:t>To do tasks </a:t>
              </a:r>
              <a:r>
                <a:rPr lang="en-IN" sz="1200" dirty="0">
                  <a:solidFill>
                    <a:schemeClr val="dk1"/>
                  </a:solidFill>
                </a:rPr>
                <a:t>APIs are used to create tasks in the To Do list for the signed in user. </a:t>
              </a:r>
            </a:p>
            <a:p>
              <a:pPr marL="265113" lvl="1" indent="-171450">
                <a:spcAft>
                  <a:spcPts val="300"/>
                </a:spcAft>
                <a:buFont typeface="Arial" panose="020B0604020202020204" pitchFamily="34" charset="0"/>
                <a:buChar char="•"/>
              </a:pPr>
              <a:r>
                <a:rPr lang="en-IN" sz="1200" dirty="0">
                  <a:solidFill>
                    <a:schemeClr val="dk1"/>
                  </a:solidFill>
                  <a:hlinkClick r:id="rId12"/>
                </a:rPr>
                <a:t>Assignments Graph API </a:t>
              </a:r>
              <a:r>
                <a:rPr lang="en-IN" sz="1200" dirty="0">
                  <a:solidFill>
                    <a:schemeClr val="dk1"/>
                  </a:solidFill>
                </a:rPr>
                <a:t>are used to list the assignments sorted by due date. </a:t>
              </a:r>
            </a:p>
          </p:txBody>
        </p:sp>
      </p:grpSp>
      <p:sp>
        <p:nvSpPr>
          <p:cNvPr id="12" name="Title 8">
            <a:extLst>
              <a:ext uri="{FF2B5EF4-FFF2-40B4-BE49-F238E27FC236}">
                <a16:creationId xmlns:a16="http://schemas.microsoft.com/office/drawing/2014/main" id="{73ACA1FF-7E0E-4B80-98AB-19BED189A6B9}"/>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spTree>
    <p:extLst>
      <p:ext uri="{BB962C8B-B14F-4D97-AF65-F5344CB8AC3E}">
        <p14:creationId xmlns:p14="http://schemas.microsoft.com/office/powerpoint/2010/main" val="3818280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B91E9EA9-F3B0-4946-9F47-8007D1858BC7}"/>
              </a:ext>
            </a:extLst>
          </p:cNvPr>
          <p:cNvSpPr/>
          <p:nvPr/>
        </p:nvSpPr>
        <p:spPr bwMode="auto">
          <a:xfrm>
            <a:off x="9417601" y="2490252"/>
            <a:ext cx="1596584" cy="3931924"/>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Solution Architecture</a:t>
            </a:r>
          </a:p>
        </p:txBody>
      </p:sp>
      <p:pic>
        <p:nvPicPr>
          <p:cNvPr id="14" name="Graphic 13" descr="User">
            <a:extLst>
              <a:ext uri="{FF2B5EF4-FFF2-40B4-BE49-F238E27FC236}">
                <a16:creationId xmlns:a16="http://schemas.microsoft.com/office/drawing/2014/main" id="{7B0D1248-28B7-4CCE-8453-316C8D8EE01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7755" y="3238447"/>
            <a:ext cx="516155" cy="516155"/>
          </a:xfrm>
          <a:prstGeom prst="rect">
            <a:avLst/>
          </a:prstGeom>
        </p:spPr>
      </p:pic>
      <p:pic>
        <p:nvPicPr>
          <p:cNvPr id="15" name="Picture 14">
            <a:extLst>
              <a:ext uri="{FF2B5EF4-FFF2-40B4-BE49-F238E27FC236}">
                <a16:creationId xmlns:a16="http://schemas.microsoft.com/office/drawing/2014/main" id="{833D6DF6-3027-462A-B305-1E0D64B8B60F}"/>
              </a:ext>
            </a:extLst>
          </p:cNvPr>
          <p:cNvPicPr>
            <a:picLocks noChangeAspect="1"/>
          </p:cNvPicPr>
          <p:nvPr/>
        </p:nvPicPr>
        <p:blipFill>
          <a:blip r:embed="rId5"/>
          <a:stretch>
            <a:fillRect/>
          </a:stretch>
        </p:blipFill>
        <p:spPr>
          <a:xfrm>
            <a:off x="1776509" y="3260780"/>
            <a:ext cx="523875" cy="471488"/>
          </a:xfrm>
          <a:prstGeom prst="rect">
            <a:avLst/>
          </a:prstGeom>
        </p:spPr>
      </p:pic>
      <p:sp>
        <p:nvSpPr>
          <p:cNvPr id="25" name="TextBox 24">
            <a:extLst>
              <a:ext uri="{FF2B5EF4-FFF2-40B4-BE49-F238E27FC236}">
                <a16:creationId xmlns:a16="http://schemas.microsoft.com/office/drawing/2014/main" id="{899FD667-0E68-415B-AFE9-EBC3FA7C2AE2}"/>
              </a:ext>
            </a:extLst>
          </p:cNvPr>
          <p:cNvSpPr txBox="1"/>
          <p:nvPr/>
        </p:nvSpPr>
        <p:spPr>
          <a:xfrm>
            <a:off x="524073" y="3740942"/>
            <a:ext cx="599963" cy="238902"/>
          </a:xfrm>
          <a:prstGeom prst="rect">
            <a:avLst/>
          </a:prstGeom>
          <a:noFill/>
        </p:spPr>
        <p:txBody>
          <a:bodyPr wrap="none" lIns="36000" tIns="36000" rIns="36000" bIns="36000" rtlCol="0">
            <a:spAutoFit/>
          </a:bodyPr>
          <a:lstStyle/>
          <a:p>
            <a:pPr>
              <a:lnSpc>
                <a:spcPct val="90000"/>
              </a:lnSpc>
              <a:spcAft>
                <a:spcPts val="200"/>
              </a:spcAft>
            </a:pPr>
            <a:r>
              <a:rPr lang="en-IN" sz="1200" dirty="0">
                <a:gradFill>
                  <a:gsLst>
                    <a:gs pos="2917">
                      <a:schemeClr val="tx1"/>
                    </a:gs>
                    <a:gs pos="30000">
                      <a:schemeClr val="tx1"/>
                    </a:gs>
                  </a:gsLst>
                  <a:lin ang="5400000" scaled="0"/>
                </a:gradFill>
              </a:rPr>
              <a:t>Student</a:t>
            </a:r>
          </a:p>
        </p:txBody>
      </p:sp>
      <p:cxnSp>
        <p:nvCxnSpPr>
          <p:cNvPr id="31" name="Straight Arrow Connector 30">
            <a:extLst>
              <a:ext uri="{FF2B5EF4-FFF2-40B4-BE49-F238E27FC236}">
                <a16:creationId xmlns:a16="http://schemas.microsoft.com/office/drawing/2014/main" id="{DA373C41-1847-47D6-8348-72627B443C6E}"/>
              </a:ext>
            </a:extLst>
          </p:cNvPr>
          <p:cNvCxnSpPr>
            <a:cxnSpLocks/>
            <a:stCxn id="14" idx="3"/>
            <a:endCxn id="15" idx="1"/>
          </p:cNvCxnSpPr>
          <p:nvPr/>
        </p:nvCxnSpPr>
        <p:spPr>
          <a:xfrm flipV="1">
            <a:off x="1083910" y="3496524"/>
            <a:ext cx="69259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98A415-10C2-412F-909A-19BDA9E97940}"/>
              </a:ext>
            </a:extLst>
          </p:cNvPr>
          <p:cNvSpPr txBox="1"/>
          <p:nvPr/>
        </p:nvSpPr>
        <p:spPr>
          <a:xfrm>
            <a:off x="1647323" y="3740942"/>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6" name="Picture 15">
            <a:extLst>
              <a:ext uri="{FF2B5EF4-FFF2-40B4-BE49-F238E27FC236}">
                <a16:creationId xmlns:a16="http://schemas.microsoft.com/office/drawing/2014/main" id="{34D63925-B188-4704-83A9-387C70AF57D1}"/>
              </a:ext>
            </a:extLst>
          </p:cNvPr>
          <p:cNvPicPr>
            <a:picLocks noChangeAspect="1"/>
          </p:cNvPicPr>
          <p:nvPr/>
        </p:nvPicPr>
        <p:blipFill>
          <a:blip r:embed="rId6"/>
          <a:stretch>
            <a:fillRect/>
          </a:stretch>
        </p:blipFill>
        <p:spPr>
          <a:xfrm>
            <a:off x="3970406" y="3208169"/>
            <a:ext cx="554182" cy="554182"/>
          </a:xfrm>
          <a:prstGeom prst="rect">
            <a:avLst/>
          </a:prstGeom>
        </p:spPr>
      </p:pic>
      <p:pic>
        <p:nvPicPr>
          <p:cNvPr id="17" name="Picture 16">
            <a:extLst>
              <a:ext uri="{FF2B5EF4-FFF2-40B4-BE49-F238E27FC236}">
                <a16:creationId xmlns:a16="http://schemas.microsoft.com/office/drawing/2014/main" id="{8B208BA0-C201-4B68-895A-A9ACB19842B2}"/>
              </a:ext>
            </a:extLst>
          </p:cNvPr>
          <p:cNvPicPr>
            <a:picLocks noChangeAspect="1"/>
          </p:cNvPicPr>
          <p:nvPr/>
        </p:nvPicPr>
        <p:blipFill>
          <a:blip r:embed="rId7"/>
          <a:stretch>
            <a:fillRect/>
          </a:stretch>
        </p:blipFill>
        <p:spPr>
          <a:xfrm>
            <a:off x="6917730" y="3184292"/>
            <a:ext cx="600075" cy="581025"/>
          </a:xfrm>
          <a:prstGeom prst="rect">
            <a:avLst/>
          </a:prstGeom>
        </p:spPr>
      </p:pic>
      <p:sp>
        <p:nvSpPr>
          <p:cNvPr id="20" name="TextBox 19">
            <a:extLst>
              <a:ext uri="{FF2B5EF4-FFF2-40B4-BE49-F238E27FC236}">
                <a16:creationId xmlns:a16="http://schemas.microsoft.com/office/drawing/2014/main" id="{14BB7C65-D3A5-4679-BE1F-EE3378330CCA}"/>
              </a:ext>
            </a:extLst>
          </p:cNvPr>
          <p:cNvSpPr txBox="1"/>
          <p:nvPr/>
        </p:nvSpPr>
        <p:spPr>
          <a:xfrm>
            <a:off x="6639885" y="3631952"/>
            <a:ext cx="1172179" cy="653512"/>
          </a:xfrm>
          <a:prstGeom prst="rect">
            <a:avLst/>
          </a:prstGeom>
          <a:noFill/>
        </p:spPr>
        <p:txBody>
          <a:bodyPr wrap="none" lIns="182880" tIns="146304" rIns="182880" bIns="146304" rtlCol="0">
            <a:spAutoFit/>
          </a:bodyPr>
          <a:lstStyle/>
          <a:p>
            <a:pPr algn="ctr">
              <a:lnSpc>
                <a:spcPct val="90000"/>
              </a:lnSpc>
              <a:spcAft>
                <a:spcPts val="200"/>
              </a:spcAft>
            </a:pPr>
            <a:r>
              <a:rPr lang="en-IN" sz="1200" dirty="0" err="1">
                <a:gradFill>
                  <a:gsLst>
                    <a:gs pos="2917">
                      <a:schemeClr val="tx1"/>
                    </a:gs>
                    <a:gs pos="30000">
                      <a:schemeClr val="tx1"/>
                    </a:gs>
                  </a:gsLst>
                  <a:lin ang="5400000" scaled="0"/>
                </a:gradFill>
              </a:rPr>
              <a:t>Acad</a:t>
            </a:r>
            <a:r>
              <a:rPr lang="en-IN" sz="1200" dirty="0">
                <a:gradFill>
                  <a:gsLst>
                    <a:gs pos="2917">
                      <a:schemeClr val="tx1"/>
                    </a:gs>
                    <a:gs pos="30000">
                      <a:schemeClr val="tx1"/>
                    </a:gs>
                  </a:gsLst>
                  <a:lin ang="5400000" scaled="0"/>
                </a:gradFill>
              </a:rPr>
              <a:t> Assist</a:t>
            </a:r>
          </a:p>
          <a:p>
            <a:pPr algn="ctr">
              <a:lnSpc>
                <a:spcPct val="90000"/>
              </a:lnSpc>
              <a:spcAft>
                <a:spcPts val="200"/>
              </a:spcAft>
            </a:pPr>
            <a:r>
              <a:rPr lang="en-IN" sz="1200" dirty="0">
                <a:gradFill>
                  <a:gsLst>
                    <a:gs pos="2917">
                      <a:schemeClr val="tx1"/>
                    </a:gs>
                    <a:gs pos="30000">
                      <a:schemeClr val="tx1"/>
                    </a:gs>
                  </a:gsLst>
                  <a:lin ang="5400000" scaled="0"/>
                </a:gradFill>
              </a:rPr>
              <a:t>App Service</a:t>
            </a:r>
          </a:p>
        </p:txBody>
      </p:sp>
      <p:sp>
        <p:nvSpPr>
          <p:cNvPr id="21" name="Rectangle 20">
            <a:extLst>
              <a:ext uri="{FF2B5EF4-FFF2-40B4-BE49-F238E27FC236}">
                <a16:creationId xmlns:a16="http://schemas.microsoft.com/office/drawing/2014/main" id="{2B8D989B-DB65-455A-8B97-814BF64781A4}"/>
              </a:ext>
            </a:extLst>
          </p:cNvPr>
          <p:cNvSpPr/>
          <p:nvPr/>
        </p:nvSpPr>
        <p:spPr bwMode="auto">
          <a:xfrm>
            <a:off x="3526348" y="1747846"/>
            <a:ext cx="4464109"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88225392-F58D-4F70-9AB3-EC2789EC1CB3}"/>
              </a:ext>
            </a:extLst>
          </p:cNvPr>
          <p:cNvSpPr txBox="1"/>
          <p:nvPr/>
        </p:nvSpPr>
        <p:spPr>
          <a:xfrm>
            <a:off x="3559643" y="3722280"/>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27" name="Straight Arrow Connector 26">
            <a:extLst>
              <a:ext uri="{FF2B5EF4-FFF2-40B4-BE49-F238E27FC236}">
                <a16:creationId xmlns:a16="http://schemas.microsoft.com/office/drawing/2014/main" id="{DE80D95C-C286-4D51-8054-13CA809E20E9}"/>
              </a:ext>
            </a:extLst>
          </p:cNvPr>
          <p:cNvCxnSpPr>
            <a:cxnSpLocks/>
            <a:endCxn id="17" idx="1"/>
          </p:cNvCxnSpPr>
          <p:nvPr/>
        </p:nvCxnSpPr>
        <p:spPr>
          <a:xfrm flipV="1">
            <a:off x="4674428" y="3474805"/>
            <a:ext cx="2243302" cy="2116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54F382-C5EA-4541-85CD-08F61C667D62}"/>
              </a:ext>
            </a:extLst>
          </p:cNvPr>
          <p:cNvSpPr txBox="1"/>
          <p:nvPr/>
        </p:nvSpPr>
        <p:spPr>
          <a:xfrm>
            <a:off x="5215506" y="3349583"/>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Student info, class information</a:t>
            </a:r>
          </a:p>
        </p:txBody>
      </p:sp>
      <p:cxnSp>
        <p:nvCxnSpPr>
          <p:cNvPr id="34" name="Straight Arrow Connector 33">
            <a:extLst>
              <a:ext uri="{FF2B5EF4-FFF2-40B4-BE49-F238E27FC236}">
                <a16:creationId xmlns:a16="http://schemas.microsoft.com/office/drawing/2014/main" id="{1DCCEFAF-F9AE-4B87-8CEB-1659B48FBCA5}"/>
              </a:ext>
            </a:extLst>
          </p:cNvPr>
          <p:cNvCxnSpPr>
            <a:cxnSpLocks/>
            <a:stCxn id="84" idx="0"/>
          </p:cNvCxnSpPr>
          <p:nvPr/>
        </p:nvCxnSpPr>
        <p:spPr>
          <a:xfrm flipV="1">
            <a:off x="7197446" y="4222661"/>
            <a:ext cx="4060" cy="10630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E30F1D-2210-4D4A-87A4-D885D96B3D29}"/>
              </a:ext>
            </a:extLst>
          </p:cNvPr>
          <p:cNvSpPr txBox="1"/>
          <p:nvPr/>
        </p:nvSpPr>
        <p:spPr>
          <a:xfrm>
            <a:off x="6629844" y="4684933"/>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 POST Scores</a:t>
            </a:r>
          </a:p>
        </p:txBody>
      </p:sp>
      <p:pic>
        <p:nvPicPr>
          <p:cNvPr id="36" name="Graphic 35" descr="Cloud">
            <a:extLst>
              <a:ext uri="{FF2B5EF4-FFF2-40B4-BE49-F238E27FC236}">
                <a16:creationId xmlns:a16="http://schemas.microsoft.com/office/drawing/2014/main" id="{E574CF86-58FB-4C95-9056-82DFF57CC97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77966" y="1299713"/>
            <a:ext cx="755703" cy="755703"/>
          </a:xfrm>
          <a:prstGeom prst="rect">
            <a:avLst/>
          </a:prstGeom>
        </p:spPr>
      </p:pic>
      <p:sp>
        <p:nvSpPr>
          <p:cNvPr id="37" name="TextBox 36">
            <a:extLst>
              <a:ext uri="{FF2B5EF4-FFF2-40B4-BE49-F238E27FC236}">
                <a16:creationId xmlns:a16="http://schemas.microsoft.com/office/drawing/2014/main" id="{DDDA0424-9572-408A-823F-EE57CE1A351B}"/>
              </a:ext>
            </a:extLst>
          </p:cNvPr>
          <p:cNvSpPr txBox="1"/>
          <p:nvPr/>
        </p:nvSpPr>
        <p:spPr>
          <a:xfrm>
            <a:off x="2837388" y="1800617"/>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84" name="Picture 83">
            <a:extLst>
              <a:ext uri="{FF2B5EF4-FFF2-40B4-BE49-F238E27FC236}">
                <a16:creationId xmlns:a16="http://schemas.microsoft.com/office/drawing/2014/main" id="{DD58F312-8695-4CAE-8732-2684891BEB2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6857975" y="5285741"/>
            <a:ext cx="678942" cy="567798"/>
          </a:xfrm>
          <a:prstGeom prst="rect">
            <a:avLst/>
          </a:prstGeom>
        </p:spPr>
      </p:pic>
      <p:cxnSp>
        <p:nvCxnSpPr>
          <p:cNvPr id="29" name="Straight Arrow Connector 28">
            <a:extLst>
              <a:ext uri="{FF2B5EF4-FFF2-40B4-BE49-F238E27FC236}">
                <a16:creationId xmlns:a16="http://schemas.microsoft.com/office/drawing/2014/main" id="{37556E10-8EE7-47A3-A55C-04AB4759FFE3}"/>
              </a:ext>
            </a:extLst>
          </p:cNvPr>
          <p:cNvCxnSpPr>
            <a:cxnSpLocks/>
            <a:stCxn id="15" idx="3"/>
            <a:endCxn id="16" idx="1"/>
          </p:cNvCxnSpPr>
          <p:nvPr/>
        </p:nvCxnSpPr>
        <p:spPr>
          <a:xfrm flipV="1">
            <a:off x="2300384" y="3485260"/>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B11297-813A-43AD-A366-3BCEBC036E25}"/>
              </a:ext>
            </a:extLst>
          </p:cNvPr>
          <p:cNvSpPr txBox="1"/>
          <p:nvPr/>
        </p:nvSpPr>
        <p:spPr>
          <a:xfrm>
            <a:off x="2646023" y="3349583"/>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cxnSp>
        <p:nvCxnSpPr>
          <p:cNvPr id="131" name="Straight Arrow Connector 130">
            <a:extLst>
              <a:ext uri="{FF2B5EF4-FFF2-40B4-BE49-F238E27FC236}">
                <a16:creationId xmlns:a16="http://schemas.microsoft.com/office/drawing/2014/main" id="{C1A238B4-3F68-4975-A06D-D64965C51BC5}"/>
              </a:ext>
            </a:extLst>
          </p:cNvPr>
          <p:cNvCxnSpPr>
            <a:cxnSpLocks/>
            <a:stCxn id="17" idx="3"/>
          </p:cNvCxnSpPr>
          <p:nvPr/>
        </p:nvCxnSpPr>
        <p:spPr>
          <a:xfrm flipV="1">
            <a:off x="7517805" y="3474804"/>
            <a:ext cx="2052915"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52FB7046-D373-4E17-A8B9-9C25409EB77A}"/>
              </a:ext>
            </a:extLst>
          </p:cNvPr>
          <p:cNvSpPr txBox="1"/>
          <p:nvPr/>
        </p:nvSpPr>
        <p:spPr>
          <a:xfrm>
            <a:off x="9429519" y="2126536"/>
            <a:ext cx="1584666" cy="461665"/>
          </a:xfrm>
          <a:prstGeom prst="rect">
            <a:avLst/>
          </a:prstGeom>
          <a:noFill/>
        </p:spPr>
        <p:txBody>
          <a:bodyPr wrap="none" lIns="182880" tIns="146304" rIns="182880" bIns="146304" rtlCol="0">
            <a:spAutoFit/>
          </a:bodyPr>
          <a:lstStyle/>
          <a:p>
            <a:pPr algn="ctr">
              <a:lnSpc>
                <a:spcPct val="90000"/>
              </a:lnSpc>
              <a:spcAft>
                <a:spcPts val="600"/>
              </a:spcAft>
            </a:pPr>
            <a:r>
              <a:rPr lang="en-IN" sz="1200" b="1" dirty="0">
                <a:gradFill>
                  <a:gsLst>
                    <a:gs pos="2917">
                      <a:schemeClr val="tx1"/>
                    </a:gs>
                    <a:gs pos="30000">
                      <a:schemeClr val="tx1"/>
                    </a:gs>
                  </a:gsLst>
                  <a:lin ang="5400000" scaled="0"/>
                </a:gradFill>
              </a:rPr>
              <a:t>External Systems</a:t>
            </a:r>
          </a:p>
        </p:txBody>
      </p:sp>
      <p:sp>
        <p:nvSpPr>
          <p:cNvPr id="4" name="Title 8">
            <a:extLst>
              <a:ext uri="{FF2B5EF4-FFF2-40B4-BE49-F238E27FC236}">
                <a16:creationId xmlns:a16="http://schemas.microsoft.com/office/drawing/2014/main" id="{72085B53-CFAB-4DDE-8D69-DC91E969E132}"/>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Academics Assistant</a:t>
            </a:r>
          </a:p>
        </p:txBody>
      </p:sp>
      <p:pic>
        <p:nvPicPr>
          <p:cNvPr id="9" name="Picture 8">
            <a:extLst>
              <a:ext uri="{FF2B5EF4-FFF2-40B4-BE49-F238E27FC236}">
                <a16:creationId xmlns:a16="http://schemas.microsoft.com/office/drawing/2014/main" id="{5FD7F209-60B3-4C55-B63E-E23BEC4B97A0}"/>
              </a:ext>
            </a:extLst>
          </p:cNvPr>
          <p:cNvPicPr>
            <a:picLocks noChangeAspect="1"/>
          </p:cNvPicPr>
          <p:nvPr/>
        </p:nvPicPr>
        <p:blipFill>
          <a:blip r:embed="rId11"/>
          <a:stretch>
            <a:fillRect/>
          </a:stretch>
        </p:blipFill>
        <p:spPr>
          <a:xfrm>
            <a:off x="6999441" y="1947305"/>
            <a:ext cx="419100" cy="419100"/>
          </a:xfrm>
          <a:prstGeom prst="rect">
            <a:avLst/>
          </a:prstGeom>
        </p:spPr>
      </p:pic>
      <p:sp>
        <p:nvSpPr>
          <p:cNvPr id="65" name="TextBox 64">
            <a:extLst>
              <a:ext uri="{FF2B5EF4-FFF2-40B4-BE49-F238E27FC236}">
                <a16:creationId xmlns:a16="http://schemas.microsoft.com/office/drawing/2014/main" id="{8A066EDB-96E8-43F3-AEA2-73D5FA44ED16}"/>
              </a:ext>
            </a:extLst>
          </p:cNvPr>
          <p:cNvSpPr txBox="1"/>
          <p:nvPr/>
        </p:nvSpPr>
        <p:spPr>
          <a:xfrm>
            <a:off x="6822200" y="1793856"/>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AAD</a:t>
            </a:r>
          </a:p>
        </p:txBody>
      </p:sp>
      <p:cxnSp>
        <p:nvCxnSpPr>
          <p:cNvPr id="66" name="Straight Arrow Connector 65">
            <a:extLst>
              <a:ext uri="{FF2B5EF4-FFF2-40B4-BE49-F238E27FC236}">
                <a16:creationId xmlns:a16="http://schemas.microsoft.com/office/drawing/2014/main" id="{01706153-5D09-4652-98E3-EC88A7CBBB1C}"/>
              </a:ext>
            </a:extLst>
          </p:cNvPr>
          <p:cNvCxnSpPr>
            <a:cxnSpLocks/>
            <a:stCxn id="9" idx="2"/>
            <a:endCxn id="17" idx="0"/>
          </p:cNvCxnSpPr>
          <p:nvPr/>
        </p:nvCxnSpPr>
        <p:spPr>
          <a:xfrm>
            <a:off x="7208991" y="2366405"/>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9E0DAD0-32C2-4DDF-BB25-605F2A127BE8}"/>
              </a:ext>
            </a:extLst>
          </p:cNvPr>
          <p:cNvSpPr txBox="1"/>
          <p:nvPr/>
        </p:nvSpPr>
        <p:spPr>
          <a:xfrm>
            <a:off x="6638618" y="2586549"/>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SSO &amp; User IDs</a:t>
            </a:r>
          </a:p>
        </p:txBody>
      </p:sp>
      <p:sp>
        <p:nvSpPr>
          <p:cNvPr id="32" name="TextBox 31">
            <a:extLst>
              <a:ext uri="{FF2B5EF4-FFF2-40B4-BE49-F238E27FC236}">
                <a16:creationId xmlns:a16="http://schemas.microsoft.com/office/drawing/2014/main" id="{2C7704D6-6046-4C7A-936F-0A90FC648D0A}"/>
              </a:ext>
            </a:extLst>
          </p:cNvPr>
          <p:cNvSpPr txBox="1"/>
          <p:nvPr/>
        </p:nvSpPr>
        <p:spPr>
          <a:xfrm>
            <a:off x="6047271" y="5338584"/>
            <a:ext cx="923963" cy="349702"/>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Gamification Database</a:t>
            </a:r>
          </a:p>
        </p:txBody>
      </p:sp>
      <p:sp>
        <p:nvSpPr>
          <p:cNvPr id="78" name="TextBox 77">
            <a:extLst>
              <a:ext uri="{FF2B5EF4-FFF2-40B4-BE49-F238E27FC236}">
                <a16:creationId xmlns:a16="http://schemas.microsoft.com/office/drawing/2014/main" id="{B47EBAC2-3F64-425C-BD91-1FA7D92DFAA9}"/>
              </a:ext>
            </a:extLst>
          </p:cNvPr>
          <p:cNvSpPr txBox="1"/>
          <p:nvPr/>
        </p:nvSpPr>
        <p:spPr>
          <a:xfrm>
            <a:off x="9687788" y="4429834"/>
            <a:ext cx="1219238" cy="218128"/>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dirty="0"/>
              <a:t>To Do Tasks</a:t>
            </a:r>
          </a:p>
        </p:txBody>
      </p:sp>
      <p:cxnSp>
        <p:nvCxnSpPr>
          <p:cNvPr id="38" name="Connector: Elbow 37">
            <a:extLst>
              <a:ext uri="{FF2B5EF4-FFF2-40B4-BE49-F238E27FC236}">
                <a16:creationId xmlns:a16="http://schemas.microsoft.com/office/drawing/2014/main" id="{02B63309-E03F-4902-BC28-322C5324CFDE}"/>
              </a:ext>
            </a:extLst>
          </p:cNvPr>
          <p:cNvCxnSpPr>
            <a:cxnSpLocks/>
            <a:stCxn id="17" idx="3"/>
            <a:endCxn id="78" idx="1"/>
          </p:cNvCxnSpPr>
          <p:nvPr/>
        </p:nvCxnSpPr>
        <p:spPr>
          <a:xfrm>
            <a:off x="7517805" y="3474805"/>
            <a:ext cx="2169983" cy="1064093"/>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1B47FB4-1029-4B96-AED3-E756CD3A0E02}"/>
              </a:ext>
            </a:extLst>
          </p:cNvPr>
          <p:cNvSpPr txBox="1"/>
          <p:nvPr/>
        </p:nvSpPr>
        <p:spPr>
          <a:xfrm>
            <a:off x="8496155" y="4336284"/>
            <a:ext cx="1052994" cy="211203"/>
          </a:xfrm>
          <a:prstGeom prst="rect">
            <a:avLst/>
          </a:prstGeom>
          <a:no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Create Tasks</a:t>
            </a:r>
          </a:p>
        </p:txBody>
      </p:sp>
      <p:grpSp>
        <p:nvGrpSpPr>
          <p:cNvPr id="10" name="Group 9">
            <a:extLst>
              <a:ext uri="{FF2B5EF4-FFF2-40B4-BE49-F238E27FC236}">
                <a16:creationId xmlns:a16="http://schemas.microsoft.com/office/drawing/2014/main" id="{F468AC94-DD95-4D41-89D4-5C3D42136837}"/>
              </a:ext>
            </a:extLst>
          </p:cNvPr>
          <p:cNvGrpSpPr/>
          <p:nvPr/>
        </p:nvGrpSpPr>
        <p:grpSpPr>
          <a:xfrm>
            <a:off x="9660183" y="2805377"/>
            <a:ext cx="1219238" cy="906751"/>
            <a:chOff x="9660183" y="2906977"/>
            <a:chExt cx="1219238" cy="906751"/>
          </a:xfrm>
        </p:grpSpPr>
        <p:sp>
          <p:nvSpPr>
            <p:cNvPr id="130" name="TextBox 129">
              <a:extLst>
                <a:ext uri="{FF2B5EF4-FFF2-40B4-BE49-F238E27FC236}">
                  <a16:creationId xmlns:a16="http://schemas.microsoft.com/office/drawing/2014/main" id="{F199F034-E62E-4CFA-B0B9-A7BD4DF95539}"/>
                </a:ext>
              </a:extLst>
            </p:cNvPr>
            <p:cNvSpPr txBox="1"/>
            <p:nvPr/>
          </p:nvSpPr>
          <p:spPr>
            <a:xfrm>
              <a:off x="9660183" y="3450176"/>
              <a:ext cx="1219238" cy="363552"/>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dirty="0"/>
                <a:t>OneNote Class Notebook</a:t>
              </a:r>
            </a:p>
          </p:txBody>
        </p:sp>
        <p:pic>
          <p:nvPicPr>
            <p:cNvPr id="3" name="Picture 2">
              <a:extLst>
                <a:ext uri="{FF2B5EF4-FFF2-40B4-BE49-F238E27FC236}">
                  <a16:creationId xmlns:a16="http://schemas.microsoft.com/office/drawing/2014/main" id="{19B60F8E-7C7D-4A09-AB57-BB164C61DE9F}"/>
                </a:ext>
              </a:extLst>
            </p:cNvPr>
            <p:cNvPicPr>
              <a:picLocks noChangeAspect="1"/>
            </p:cNvPicPr>
            <p:nvPr/>
          </p:nvPicPr>
          <p:blipFill>
            <a:blip r:embed="rId12"/>
            <a:stretch>
              <a:fillRect/>
            </a:stretch>
          </p:blipFill>
          <p:spPr>
            <a:xfrm>
              <a:off x="9979040" y="2906977"/>
              <a:ext cx="571500" cy="662940"/>
            </a:xfrm>
            <a:prstGeom prst="rect">
              <a:avLst/>
            </a:prstGeom>
          </p:spPr>
        </p:pic>
      </p:grpSp>
      <p:pic>
        <p:nvPicPr>
          <p:cNvPr id="7" name="Picture 6">
            <a:extLst>
              <a:ext uri="{FF2B5EF4-FFF2-40B4-BE49-F238E27FC236}">
                <a16:creationId xmlns:a16="http://schemas.microsoft.com/office/drawing/2014/main" id="{B1A070AF-05EC-426D-B290-5B4344CA6056}"/>
              </a:ext>
            </a:extLst>
          </p:cNvPr>
          <p:cNvPicPr>
            <a:picLocks noChangeAspect="1"/>
          </p:cNvPicPr>
          <p:nvPr/>
        </p:nvPicPr>
        <p:blipFill>
          <a:blip r:embed="rId13"/>
          <a:stretch>
            <a:fillRect/>
          </a:stretch>
        </p:blipFill>
        <p:spPr>
          <a:xfrm>
            <a:off x="10004087" y="3953001"/>
            <a:ext cx="556260" cy="662940"/>
          </a:xfrm>
          <a:prstGeom prst="rect">
            <a:avLst/>
          </a:prstGeom>
        </p:spPr>
      </p:pic>
      <p:sp>
        <p:nvSpPr>
          <p:cNvPr id="82" name="TextBox 81">
            <a:extLst>
              <a:ext uri="{FF2B5EF4-FFF2-40B4-BE49-F238E27FC236}">
                <a16:creationId xmlns:a16="http://schemas.microsoft.com/office/drawing/2014/main" id="{4C77D6AC-2BF1-4AB6-A1A5-E5598F95661C}"/>
              </a:ext>
            </a:extLst>
          </p:cNvPr>
          <p:cNvSpPr txBox="1"/>
          <p:nvPr/>
        </p:nvSpPr>
        <p:spPr>
          <a:xfrm>
            <a:off x="8282339" y="3100474"/>
            <a:ext cx="1052994"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Create pages, insert content</a:t>
            </a:r>
          </a:p>
        </p:txBody>
      </p:sp>
      <p:pic>
        <p:nvPicPr>
          <p:cNvPr id="18" name="Picture 17">
            <a:extLst>
              <a:ext uri="{FF2B5EF4-FFF2-40B4-BE49-F238E27FC236}">
                <a16:creationId xmlns:a16="http://schemas.microsoft.com/office/drawing/2014/main" id="{D13AD74C-0B56-4786-A44F-02F4C5236FAF}"/>
              </a:ext>
            </a:extLst>
          </p:cNvPr>
          <p:cNvPicPr>
            <a:picLocks noChangeAspect="1"/>
          </p:cNvPicPr>
          <p:nvPr/>
        </p:nvPicPr>
        <p:blipFill>
          <a:blip r:embed="rId14"/>
          <a:stretch>
            <a:fillRect/>
          </a:stretch>
        </p:blipFill>
        <p:spPr>
          <a:xfrm>
            <a:off x="10057633" y="4842078"/>
            <a:ext cx="375262" cy="476684"/>
          </a:xfrm>
          <a:prstGeom prst="rect">
            <a:avLst/>
          </a:prstGeom>
        </p:spPr>
      </p:pic>
      <p:sp>
        <p:nvSpPr>
          <p:cNvPr id="48" name="TextBox 47">
            <a:extLst>
              <a:ext uri="{FF2B5EF4-FFF2-40B4-BE49-F238E27FC236}">
                <a16:creationId xmlns:a16="http://schemas.microsoft.com/office/drawing/2014/main" id="{A6F3AD68-8144-484B-A2EA-89D2F2D4096D}"/>
              </a:ext>
            </a:extLst>
          </p:cNvPr>
          <p:cNvSpPr txBox="1"/>
          <p:nvPr/>
        </p:nvSpPr>
        <p:spPr>
          <a:xfrm>
            <a:off x="9686266" y="5365668"/>
            <a:ext cx="1117995" cy="211203"/>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Student Database </a:t>
            </a:r>
          </a:p>
        </p:txBody>
      </p:sp>
      <p:cxnSp>
        <p:nvCxnSpPr>
          <p:cNvPr id="49" name="Connector: Elbow 48">
            <a:extLst>
              <a:ext uri="{FF2B5EF4-FFF2-40B4-BE49-F238E27FC236}">
                <a16:creationId xmlns:a16="http://schemas.microsoft.com/office/drawing/2014/main" id="{CADBA4D2-19CE-4926-AA20-AB3CE7DB0FED}"/>
              </a:ext>
            </a:extLst>
          </p:cNvPr>
          <p:cNvCxnSpPr>
            <a:cxnSpLocks/>
            <a:stCxn id="17" idx="3"/>
          </p:cNvCxnSpPr>
          <p:nvPr/>
        </p:nvCxnSpPr>
        <p:spPr>
          <a:xfrm>
            <a:off x="7517805" y="3474805"/>
            <a:ext cx="2168461" cy="1793144"/>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747217B-5AA6-4403-9FEF-2783CA836619}"/>
              </a:ext>
            </a:extLst>
          </p:cNvPr>
          <p:cNvSpPr txBox="1"/>
          <p:nvPr/>
        </p:nvSpPr>
        <p:spPr>
          <a:xfrm>
            <a:off x="8516882" y="4918247"/>
            <a:ext cx="1052994" cy="349702"/>
          </a:xfrm>
          <a:prstGeom prst="rect">
            <a:avLst/>
          </a:prstGeom>
          <a:no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Student details</a:t>
            </a:r>
          </a:p>
        </p:txBody>
      </p:sp>
      <p:pic>
        <p:nvPicPr>
          <p:cNvPr id="33" name="Picture 32">
            <a:extLst>
              <a:ext uri="{FF2B5EF4-FFF2-40B4-BE49-F238E27FC236}">
                <a16:creationId xmlns:a16="http://schemas.microsoft.com/office/drawing/2014/main" id="{F7E9717F-58E5-40EF-82E0-B29F5DBA2C3A}"/>
              </a:ext>
            </a:extLst>
          </p:cNvPr>
          <p:cNvPicPr>
            <a:picLocks noChangeAspect="1"/>
          </p:cNvPicPr>
          <p:nvPr/>
        </p:nvPicPr>
        <p:blipFill>
          <a:blip r:embed="rId15"/>
          <a:stretch>
            <a:fillRect/>
          </a:stretch>
        </p:blipFill>
        <p:spPr>
          <a:xfrm>
            <a:off x="3963706" y="4678115"/>
            <a:ext cx="1021080" cy="800100"/>
          </a:xfrm>
          <a:prstGeom prst="rect">
            <a:avLst/>
          </a:prstGeom>
        </p:spPr>
      </p:pic>
      <p:sp>
        <p:nvSpPr>
          <p:cNvPr id="56" name="TextBox 55">
            <a:extLst>
              <a:ext uri="{FF2B5EF4-FFF2-40B4-BE49-F238E27FC236}">
                <a16:creationId xmlns:a16="http://schemas.microsoft.com/office/drawing/2014/main" id="{ADD0C8CB-03B1-45AC-8A81-848753244639}"/>
              </a:ext>
            </a:extLst>
          </p:cNvPr>
          <p:cNvSpPr txBox="1"/>
          <p:nvPr/>
        </p:nvSpPr>
        <p:spPr>
          <a:xfrm>
            <a:off x="3762170" y="5076505"/>
            <a:ext cx="1444947" cy="447815"/>
          </a:xfrm>
          <a:prstGeom prst="rect">
            <a:avLst/>
          </a:prstGeom>
          <a:noFill/>
        </p:spPr>
        <p:txBody>
          <a:bodyPr wrap="none" lIns="182880" tIns="146304" rIns="182880" bIns="146304" rtlCol="0">
            <a:spAutoFit/>
          </a:bodyPr>
          <a:lstStyle/>
          <a:p>
            <a:pPr algn="ctr">
              <a:lnSpc>
                <a:spcPct val="90000"/>
              </a:lnSpc>
              <a:spcAft>
                <a:spcPts val="200"/>
              </a:spcAft>
            </a:pPr>
            <a:r>
              <a:rPr lang="en-IN" sz="1100" dirty="0">
                <a:gradFill>
                  <a:gsLst>
                    <a:gs pos="2917">
                      <a:schemeClr val="tx1"/>
                    </a:gs>
                    <a:gs pos="30000">
                      <a:schemeClr val="tx1"/>
                    </a:gs>
                  </a:gsLst>
                  <a:lin ang="5400000" scaled="0"/>
                </a:gradFill>
              </a:rPr>
              <a:t>Broadcast service</a:t>
            </a:r>
          </a:p>
        </p:txBody>
      </p:sp>
      <p:cxnSp>
        <p:nvCxnSpPr>
          <p:cNvPr id="45" name="Connector: Elbow 44">
            <a:extLst>
              <a:ext uri="{FF2B5EF4-FFF2-40B4-BE49-F238E27FC236}">
                <a16:creationId xmlns:a16="http://schemas.microsoft.com/office/drawing/2014/main" id="{A937CAB2-13B7-4227-A126-6177254D87A6}"/>
              </a:ext>
            </a:extLst>
          </p:cNvPr>
          <p:cNvCxnSpPr>
            <a:cxnSpLocks/>
            <a:stCxn id="56" idx="3"/>
            <a:endCxn id="17" idx="1"/>
          </p:cNvCxnSpPr>
          <p:nvPr/>
        </p:nvCxnSpPr>
        <p:spPr>
          <a:xfrm flipV="1">
            <a:off x="5207117" y="3474805"/>
            <a:ext cx="1710613" cy="1825608"/>
          </a:xfrm>
          <a:prstGeom prst="bentConnector3">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074BB55-EEDC-4DED-9F10-2CA6BD12D15C}"/>
              </a:ext>
            </a:extLst>
          </p:cNvPr>
          <p:cNvSpPr txBox="1"/>
          <p:nvPr/>
        </p:nvSpPr>
        <p:spPr>
          <a:xfrm>
            <a:off x="5468558" y="4178419"/>
            <a:ext cx="957267"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Message broadcasts</a:t>
            </a:r>
          </a:p>
        </p:txBody>
      </p:sp>
      <p:pic>
        <p:nvPicPr>
          <p:cNvPr id="47" name="Picture 46">
            <a:extLst>
              <a:ext uri="{FF2B5EF4-FFF2-40B4-BE49-F238E27FC236}">
                <a16:creationId xmlns:a16="http://schemas.microsoft.com/office/drawing/2014/main" id="{53EFB558-AF5A-42F3-B935-ED970256BB28}"/>
              </a:ext>
            </a:extLst>
          </p:cNvPr>
          <p:cNvPicPr>
            <a:picLocks noChangeAspect="1"/>
          </p:cNvPicPr>
          <p:nvPr/>
        </p:nvPicPr>
        <p:blipFill>
          <a:blip r:embed="rId14"/>
          <a:stretch>
            <a:fillRect/>
          </a:stretch>
        </p:blipFill>
        <p:spPr>
          <a:xfrm>
            <a:off x="10071108" y="5664734"/>
            <a:ext cx="375262" cy="476684"/>
          </a:xfrm>
          <a:prstGeom prst="rect">
            <a:avLst/>
          </a:prstGeom>
        </p:spPr>
      </p:pic>
      <p:sp>
        <p:nvSpPr>
          <p:cNvPr id="50" name="TextBox 49">
            <a:extLst>
              <a:ext uri="{FF2B5EF4-FFF2-40B4-BE49-F238E27FC236}">
                <a16:creationId xmlns:a16="http://schemas.microsoft.com/office/drawing/2014/main" id="{FE62ED47-F5AC-4A8A-8D26-F22011C6F3FB}"/>
              </a:ext>
            </a:extLst>
          </p:cNvPr>
          <p:cNvSpPr txBox="1"/>
          <p:nvPr/>
        </p:nvSpPr>
        <p:spPr>
          <a:xfrm>
            <a:off x="9699741" y="6188324"/>
            <a:ext cx="1117995" cy="211203"/>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dirty="0"/>
              <a:t>Course Database </a:t>
            </a:r>
          </a:p>
        </p:txBody>
      </p:sp>
      <p:cxnSp>
        <p:nvCxnSpPr>
          <p:cNvPr id="51" name="Connector: Elbow 50">
            <a:extLst>
              <a:ext uri="{FF2B5EF4-FFF2-40B4-BE49-F238E27FC236}">
                <a16:creationId xmlns:a16="http://schemas.microsoft.com/office/drawing/2014/main" id="{C4EFFE16-6F56-43F6-A3C1-A44201E17853}"/>
              </a:ext>
            </a:extLst>
          </p:cNvPr>
          <p:cNvCxnSpPr>
            <a:cxnSpLocks/>
            <a:stCxn id="17" idx="3"/>
            <a:endCxn id="50" idx="1"/>
          </p:cNvCxnSpPr>
          <p:nvPr/>
        </p:nvCxnSpPr>
        <p:spPr>
          <a:xfrm>
            <a:off x="7517805" y="3474805"/>
            <a:ext cx="2181936" cy="2819121"/>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142FEBC-7EE3-43FF-A7E7-072C7BD25F39}"/>
              </a:ext>
            </a:extLst>
          </p:cNvPr>
          <p:cNvSpPr txBox="1"/>
          <p:nvPr/>
        </p:nvSpPr>
        <p:spPr>
          <a:xfrm>
            <a:off x="8517885" y="5944223"/>
            <a:ext cx="1052994" cy="349702"/>
          </a:xfrm>
          <a:prstGeom prst="rect">
            <a:avLst/>
          </a:prstGeom>
          <a:noFill/>
        </p:spPr>
        <p:txBody>
          <a:bodyPr wrap="square" lIns="36000" tIns="36000" rIns="36000" bIns="36000" rtlCol="0">
            <a:spAutoFit/>
          </a:bodyPr>
          <a:lstStyle/>
          <a:p>
            <a:pPr algn="ctr">
              <a:lnSpc>
                <a:spcPct val="90000"/>
              </a:lnSpc>
              <a:spcAft>
                <a:spcPts val="200"/>
              </a:spcAft>
            </a:pPr>
            <a:r>
              <a:rPr lang="en-IN" sz="1000" dirty="0">
                <a:gradFill>
                  <a:gsLst>
                    <a:gs pos="2917">
                      <a:schemeClr val="tx1"/>
                    </a:gs>
                    <a:gs pos="30000">
                      <a:schemeClr val="tx1"/>
                    </a:gs>
                  </a:gsLst>
                  <a:lin ang="5400000" scaled="0"/>
                </a:gradFill>
              </a:rPr>
              <a:t>GET course details</a:t>
            </a:r>
          </a:p>
        </p:txBody>
      </p:sp>
    </p:spTree>
    <p:extLst>
      <p:ext uri="{BB962C8B-B14F-4D97-AF65-F5344CB8AC3E}">
        <p14:creationId xmlns:p14="http://schemas.microsoft.com/office/powerpoint/2010/main" val="25814502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dirty="0">
                <a:cs typeface="Segoe UI Light" panose="020B0502040204020203" pitchFamily="34" charset="0"/>
              </a:rPr>
              <a:t>Event Finder</a:t>
            </a:r>
            <a:endParaRPr lang="en-US" sz="2800" b="1" i="1" dirty="0">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dirty="0">
                <a:ln>
                  <a:noFill/>
                </a:ln>
                <a:solidFill>
                  <a:prstClr val="white"/>
                </a:solidFill>
                <a:effectLst/>
                <a:uLnTx/>
                <a:uFillTx/>
                <a:latin typeface="Segoe UI Light" pitchFamily="34" charset="0"/>
                <a:ea typeface="Segoe UI" pitchFamily="34" charset="0"/>
                <a:cs typeface="Segoe UI" pitchFamily="34" charset="0"/>
              </a:rPr>
              <a:t>Education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11578977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1820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dirty="0">
                <a:solidFill>
                  <a:srgbClr val="002050"/>
                </a:solidFill>
                <a:latin typeface="Segoe UI Light"/>
                <a:cs typeface="Segoe UI Semibold" panose="020B0702040204020203" pitchFamily="34" charset="0"/>
              </a:rPr>
              <a:t>Current State</a:t>
            </a:r>
            <a:endParaRPr lang="en-US" sz="2400" dirty="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dirty="0">
                <a:solidFill>
                  <a:srgbClr val="505050"/>
                </a:solidFill>
              </a:rPr>
              <a:t>Daniela updates information about the event in a mail or Power Point deck. She forwards it to all students in the university or to mailers. She also does a post on campus notice board. </a:t>
            </a:r>
          </a:p>
          <a:p>
            <a:pPr marL="268288" lvl="0" indent="-268288" defTabSz="914400">
              <a:spcBef>
                <a:spcPts val="600"/>
              </a:spcBef>
              <a:buFont typeface="Arial" panose="020B0604020202020204" pitchFamily="34" charset="0"/>
              <a:buChar char="•"/>
            </a:pPr>
            <a:r>
              <a:rPr lang="en-US" sz="1200" dirty="0">
                <a:solidFill>
                  <a:srgbClr val="505050"/>
                </a:solidFill>
              </a:rPr>
              <a:t>Students receive multiple e-mails on various open events irrespective of their preferences. They read through all of them and shortlist the ones they are interested in. </a:t>
            </a:r>
          </a:p>
          <a:p>
            <a:pPr marL="268288" lvl="0" indent="-268288" defTabSz="914400">
              <a:spcBef>
                <a:spcPts val="600"/>
              </a:spcBef>
              <a:buFont typeface="Arial" panose="020B0604020202020204" pitchFamily="34" charset="0"/>
              <a:buChar char="•"/>
            </a:pPr>
            <a:r>
              <a:rPr lang="en-US" sz="1200" dirty="0">
                <a:solidFill>
                  <a:srgbClr val="505050"/>
                </a:solidFill>
              </a:rPr>
              <a:t>Interested students reach out to Daniela or sign up on Daniela's form</a:t>
            </a:r>
          </a:p>
          <a:p>
            <a:pPr marL="268288" lvl="0" indent="-268288" defTabSz="914400">
              <a:spcBef>
                <a:spcPts val="600"/>
              </a:spcBef>
              <a:buFont typeface="Arial" panose="020B0604020202020204" pitchFamily="34" charset="0"/>
              <a:buChar char="•"/>
            </a:pPr>
            <a:r>
              <a:rPr lang="en-US" sz="1200" dirty="0">
                <a:solidFill>
                  <a:srgbClr val="505050"/>
                </a:solidFill>
              </a:rPr>
              <a:t>Daniela receives all event registrations over e-mail or as a form response.</a:t>
            </a:r>
          </a:p>
          <a:p>
            <a:pPr marL="268288" lvl="0" indent="-268288" defTabSz="914400">
              <a:spcBef>
                <a:spcPts val="600"/>
              </a:spcBef>
              <a:buFont typeface="Arial" panose="020B0604020202020204" pitchFamily="34" charset="0"/>
              <a:buChar char="•"/>
            </a:pPr>
            <a:r>
              <a:rPr lang="en-US" sz="1200" dirty="0">
                <a:solidFill>
                  <a:srgbClr val="505050"/>
                </a:solidFill>
              </a:rPr>
              <a:t>For all the registered participants, Daniela sends the pre-read materials and other setup instructions as attachments over email blast. </a:t>
            </a:r>
          </a:p>
          <a:p>
            <a:pPr marL="268288" lvl="0" indent="-268288" defTabSz="914400">
              <a:spcBef>
                <a:spcPts val="600"/>
              </a:spcBef>
              <a:buFont typeface="Arial" panose="020B0604020202020204" pitchFamily="34" charset="0"/>
              <a:buChar char="•"/>
            </a:pPr>
            <a:r>
              <a:rPr lang="en-US" sz="1200" dirty="0">
                <a:solidFill>
                  <a:srgbClr val="505050"/>
                </a:solidFill>
              </a:rPr>
              <a:t>Students with questions on the pre-read or setup instructions, reach out to Daniela over email again. Multiple students might have same question and Daniela spends time explaining the same answer with multiple attendees</a:t>
            </a:r>
          </a:p>
          <a:p>
            <a:pPr marL="268288" lvl="0" indent="-268288" defTabSz="914400">
              <a:spcBef>
                <a:spcPts val="600"/>
              </a:spcBef>
              <a:buFont typeface="Arial" panose="020B0604020202020204" pitchFamily="34" charset="0"/>
              <a:buChar char="•"/>
            </a:pPr>
            <a:r>
              <a:rPr lang="en-US" sz="1200" dirty="0">
                <a:solidFill>
                  <a:srgbClr val="505050"/>
                </a:solidFill>
              </a:rPr>
              <a:t>After the event is closed for registrations, Daniela has to manually remove her notice board posting or send an email blast announcing registration closure</a:t>
            </a: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dirty="0"/>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dirty="0">
                <a:solidFill>
                  <a:srgbClr val="002050"/>
                </a:solidFill>
                <a:latin typeface="Segoe UI Light"/>
                <a:cs typeface="Segoe UI Semibold" panose="020B0702040204020203" pitchFamily="34" charset="0"/>
              </a:rPr>
              <a:t>Future State</a:t>
            </a:r>
            <a:endParaRPr lang="en-US" sz="1200" dirty="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Daniela uses Teams app to create a new event entity and provides details about her event, timelines, and content that will be covered. </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As Daniela publishes the event entity, it is available for everyone in the university to view and apply. Daniela may also choose the event to be visible for students of certain classes / teams. </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Students can then filter events based on their skills and preferences and apply for events that interests them</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As students apply for Daniela’s events, she can keep track of registrations and close registrations if required directly from the app</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As students register for the event, they get added to a Team automatically for further collaboration, communication from Daniela in a scale manner</a:t>
            </a:r>
          </a:p>
          <a:p>
            <a:pPr marL="268288" lvl="0" indent="-268288" defTabSz="914400">
              <a:spcBef>
                <a:spcPts val="600"/>
              </a:spcBef>
              <a:buClr>
                <a:srgbClr val="00B050"/>
              </a:buClr>
              <a:buFont typeface="Wingdings" panose="05000000000000000000" pitchFamily="2" charset="2"/>
              <a:buChar char="ü"/>
            </a:pPr>
            <a:r>
              <a:rPr lang="en-US" sz="1200" dirty="0">
                <a:solidFill>
                  <a:srgbClr val="505050"/>
                </a:solidFill>
              </a:rPr>
              <a:t>Students who register for the event also get to meet other students who have similar interests and passion. The app builds healthy communities</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Daniela is a student at Contoso university looking to share her knowledge and passion in the field of data science with her fellow batch mates. She is also intent on starting a thriving community of data science enthusiasts in the university</a:t>
              </a:r>
            </a:p>
            <a:p>
              <a:pPr marL="182563" indent="-182563" defTabSz="932472" fontAlgn="base">
                <a:lnSpc>
                  <a:spcPct val="90000"/>
                </a:lnSpc>
                <a:spcBef>
                  <a:spcPct val="0"/>
                </a:spcBef>
                <a:spcAft>
                  <a:spcPts val="300"/>
                </a:spcAft>
                <a:buFont typeface="Arial" panose="020B0604020202020204" pitchFamily="34" charset="0"/>
                <a:buChar char="•"/>
              </a:pPr>
              <a:r>
                <a:rPr lang="en-IN" sz="1200" dirty="0">
                  <a:solidFill>
                    <a:schemeClr val="tx1"/>
                  </a:solidFill>
                  <a:ea typeface="Segoe UI" pitchFamily="34" charset="0"/>
                  <a:cs typeface="Segoe UI" pitchFamily="34" charset="0"/>
                </a:rPr>
                <a:t>She wants to conduct a beginner level workshop on data science to understand the interest level and proceed to form a community from the interested students attending the workshop</a:t>
              </a:r>
            </a:p>
          </p:txBody>
        </p:sp>
      </p:gr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3538295"/>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4148938"/>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18" name="Graphic 17" descr="Warning">
            <a:extLst>
              <a:ext uri="{FF2B5EF4-FFF2-40B4-BE49-F238E27FC236}">
                <a16:creationId xmlns:a16="http://schemas.microsoft.com/office/drawing/2014/main" id="{CD812D18-F510-4D29-BF01-50E3C01160B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4607434"/>
            <a:ext cx="217235" cy="217235"/>
          </a:xfrm>
          <a:prstGeom prst="rect">
            <a:avLst/>
          </a:prstGeom>
        </p:spPr>
      </p:pic>
      <p:pic>
        <p:nvPicPr>
          <p:cNvPr id="19" name="Graphic 18" descr="Warning">
            <a:extLst>
              <a:ext uri="{FF2B5EF4-FFF2-40B4-BE49-F238E27FC236}">
                <a16:creationId xmlns:a16="http://schemas.microsoft.com/office/drawing/2014/main" id="{A8C6DF98-1A44-4A30-8627-A495A783C1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5105081"/>
            <a:ext cx="217235" cy="217235"/>
          </a:xfrm>
          <a:prstGeom prst="rect">
            <a:avLst/>
          </a:prstGeom>
        </p:spPr>
      </p:pic>
      <p:pic>
        <p:nvPicPr>
          <p:cNvPr id="20" name="Graphic 19" descr="Warning">
            <a:extLst>
              <a:ext uri="{FF2B5EF4-FFF2-40B4-BE49-F238E27FC236}">
                <a16:creationId xmlns:a16="http://schemas.microsoft.com/office/drawing/2014/main" id="{45F02E4F-7167-404C-AFEF-382223B7B3A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5715724"/>
            <a:ext cx="217235" cy="217235"/>
          </a:xfrm>
          <a:prstGeom prst="rect">
            <a:avLst/>
          </a:prstGeom>
        </p:spPr>
      </p:pic>
      <p:sp>
        <p:nvSpPr>
          <p:cNvPr id="2" name="Rectangle 1">
            <a:extLst>
              <a:ext uri="{FF2B5EF4-FFF2-40B4-BE49-F238E27FC236}">
                <a16:creationId xmlns:a16="http://schemas.microsoft.com/office/drawing/2014/main" id="{E24CA2A9-892B-4810-8113-A21C856EEB3F}"/>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dirty="0">
                <a:solidFill>
                  <a:prstClr val="white"/>
                </a:solidFill>
                <a:cs typeface="Segoe UI Semibold" panose="020B0702040204020203" pitchFamily="34" charset="0"/>
              </a:rPr>
              <a:t>Student</a:t>
            </a:r>
          </a:p>
        </p:txBody>
      </p:sp>
      <p:pic>
        <p:nvPicPr>
          <p:cNvPr id="4" name="Picture 2">
            <a:extLst>
              <a:ext uri="{FF2B5EF4-FFF2-40B4-BE49-F238E27FC236}">
                <a16:creationId xmlns:a16="http://schemas.microsoft.com/office/drawing/2014/main" id="{80BFE285-C933-4189-B18E-9DE5099ED3B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147991" y="0"/>
            <a:ext cx="2093977" cy="139321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Warning">
            <a:extLst>
              <a:ext uri="{FF2B5EF4-FFF2-40B4-BE49-F238E27FC236}">
                <a16:creationId xmlns:a16="http://schemas.microsoft.com/office/drawing/2014/main" id="{255C4238-1D30-4C0B-8ABE-36969190A80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4382389"/>
            <a:ext cx="217235" cy="217235"/>
          </a:xfrm>
          <a:prstGeom prst="rect">
            <a:avLst/>
          </a:prstGeom>
        </p:spPr>
      </p:pic>
    </p:spTree>
    <p:extLst>
      <p:ext uri="{BB962C8B-B14F-4D97-AF65-F5344CB8AC3E}">
        <p14:creationId xmlns:p14="http://schemas.microsoft.com/office/powerpoint/2010/main" val="2561633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sends a welcome message on installation of the app introducing the features of the app. Sandra signs in using the welcome card.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8" name="Picture 7" descr="Graphical user interface, application, Teams&#10;&#10;Description automatically generated">
            <a:extLst>
              <a:ext uri="{FF2B5EF4-FFF2-40B4-BE49-F238E27FC236}">
                <a16:creationId xmlns:a16="http://schemas.microsoft.com/office/drawing/2014/main" id="{04F3E7F7-9461-472B-A6BE-3B63D9618B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1185312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431161"/>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Daniela Mandera, Student</a:t>
            </a:r>
          </a:p>
          <a:p>
            <a:r>
              <a:rPr lang="en-US" sz="1600" dirty="0">
                <a:latin typeface="Segoe UI Semilight" panose="020B0402040204020203" pitchFamily="34" charset="0"/>
                <a:cs typeface="Segoe UI Semilight" panose="020B0402040204020203" pitchFamily="34" charset="0"/>
              </a:rPr>
              <a:t>Daniela is a student at Contoso university. She is an advanced student in Computer Science and Statistics majors. She is passionate about Data science and is looking to conduct data science workshops in her university for extra credits. </a:t>
            </a:r>
          </a:p>
        </p:txBody>
      </p:sp>
      <p:sp>
        <p:nvSpPr>
          <p:cNvPr id="2" name="Oval 1">
            <a:extLst>
              <a:ext uri="{FF2B5EF4-FFF2-40B4-BE49-F238E27FC236}">
                <a16:creationId xmlns:a16="http://schemas.microsoft.com/office/drawing/2014/main" id="{D69A192C-BAD6-4D68-81A8-6E9DCA83DA48}"/>
              </a:ext>
            </a:extLst>
          </p:cNvPr>
          <p:cNvSpPr/>
          <p:nvPr/>
        </p:nvSpPr>
        <p:spPr>
          <a:xfrm>
            <a:off x="791736" y="1976284"/>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6546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Daniela gets introduced to the app’s functionality and features as she installs the app for herself. </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360199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sends a welcome message on installation introducing the various actions that a user can perform using the app.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7" y="556200"/>
            <a:ext cx="9870267" cy="5745599"/>
          </a:xfrm>
          <a:prstGeom prst="rect">
            <a:avLst/>
          </a:prstGeom>
        </p:spPr>
      </p:pic>
    </p:spTree>
    <p:extLst>
      <p:ext uri="{BB962C8B-B14F-4D97-AF65-F5344CB8AC3E}">
        <p14:creationId xmlns:p14="http://schemas.microsoft.com/office/powerpoint/2010/main" val="8092199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Students can create their own events within the campus and invite their fellow college mates to attend the event</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1876324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Students part of Contoso university can search for events happening at any point in the campus and choose to join the event as a participant or as part of organizing committee depending on nature of the event.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2030954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Once students join an event, they can start engaging with other students who have joined as well. They can grow their network and connections within the campus by getting together with likeminded students with similar interests and likes</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9"/>
          </a:xfrm>
          <a:prstGeom prst="rect">
            <a:avLst/>
          </a:prstGeom>
        </p:spPr>
      </p:pic>
    </p:spTree>
    <p:extLst>
      <p:ext uri="{BB962C8B-B14F-4D97-AF65-F5344CB8AC3E}">
        <p14:creationId xmlns:p14="http://schemas.microsoft.com/office/powerpoint/2010/main" val="1544643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As Daniela intends to host an event, she chooses to create a new event providing its specifics and broadcasts it for others to view and register</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847457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can create new events by clicking on the ‘Create Event’ button in the Discover tab. It is placed prominently and is persistent way that Daniela can come back to whenever she has a need to host an event for her batchmates or class members</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5" cy="5745598"/>
          </a:xfrm>
          <a:prstGeom prst="rect">
            <a:avLst/>
          </a:prstGeom>
        </p:spPr>
      </p:pic>
    </p:spTree>
    <p:extLst>
      <p:ext uri="{BB962C8B-B14F-4D97-AF65-F5344CB8AC3E}">
        <p14:creationId xmlns:p14="http://schemas.microsoft.com/office/powerpoint/2010/main" val="3864445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 task module opens with an Event creation wizard that shows step by step input form for collecting details around the event.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4" cy="5745598"/>
          </a:xfrm>
          <a:prstGeom prst="rect">
            <a:avLst/>
          </a:prstGeom>
        </p:spPr>
      </p:pic>
    </p:spTree>
    <p:extLst>
      <p:ext uri="{BB962C8B-B14F-4D97-AF65-F5344CB8AC3E}">
        <p14:creationId xmlns:p14="http://schemas.microsoft.com/office/powerpoint/2010/main" val="3761355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enters information about the event in each step. She marks the event as Technical under category and chooses her Audience as public. An event with public audience is visible across entire university for anyone to register and attend.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4" cy="5745598"/>
          </a:xfrm>
          <a:prstGeom prst="rect">
            <a:avLst/>
          </a:prstGeom>
        </p:spPr>
      </p:pic>
    </p:spTree>
    <p:extLst>
      <p:ext uri="{BB962C8B-B14F-4D97-AF65-F5344CB8AC3E}">
        <p14:creationId xmlns:p14="http://schemas.microsoft.com/office/powerpoint/2010/main" val="2813732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After signing in, the app sends a card with upcoming class details, fetched automatically from Sandra’s calendar. Sandra may choose to confirm the class information or update details such as time, date, duration in case of changes in class schedule.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3" name="Picture 2" descr="Graphical user interface, text, application, Teams&#10;&#10;Description automatically generated">
            <a:extLst>
              <a:ext uri="{FF2B5EF4-FFF2-40B4-BE49-F238E27FC236}">
                <a16:creationId xmlns:a16="http://schemas.microsoft.com/office/drawing/2014/main" id="{E4B1D1E9-F269-44FE-8F02-C8163010DE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29046661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She proceeds to choose co-hosts for the event. These members will have access privileges to the event that include viewing registration details, editing and cancelling the event.</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4" cy="5745598"/>
          </a:xfrm>
          <a:prstGeom prst="rect">
            <a:avLst/>
          </a:prstGeom>
        </p:spPr>
      </p:pic>
    </p:spTree>
    <p:extLst>
      <p:ext uri="{BB962C8B-B14F-4D97-AF65-F5344CB8AC3E}">
        <p14:creationId xmlns:p14="http://schemas.microsoft.com/office/powerpoint/2010/main" val="15121640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an optional step, Daniela may choose to associate an event with a Team. When this is chosen, all members who register for the event are brought inside a Team automatically for further communication and information sharing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4" cy="5745598"/>
          </a:xfrm>
          <a:prstGeom prst="rect">
            <a:avLst/>
          </a:prstGeom>
        </p:spPr>
      </p:pic>
    </p:spTree>
    <p:extLst>
      <p:ext uri="{BB962C8B-B14F-4D97-AF65-F5344CB8AC3E}">
        <p14:creationId xmlns:p14="http://schemas.microsoft.com/office/powerpoint/2010/main" val="36784325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In addition to adding attendees to the Team / channel, Daniela can also pick and choose files that need to be added to the Team and a welcome message to be displayed in the channel.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4" cy="5745598"/>
          </a:xfrm>
          <a:prstGeom prst="rect">
            <a:avLst/>
          </a:prstGeom>
        </p:spPr>
      </p:pic>
    </p:spTree>
    <p:extLst>
      <p:ext uri="{BB962C8B-B14F-4D97-AF65-F5344CB8AC3E}">
        <p14:creationId xmlns:p14="http://schemas.microsoft.com/office/powerpoint/2010/main" val="2099449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Most event registrations have customary questions that ask the users who wish to register. The app provides an option for Daniela to customize and ask these questions to students who wish to register for her events.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4" cy="5745597"/>
          </a:xfrm>
          <a:prstGeom prst="rect">
            <a:avLst/>
          </a:prstGeom>
        </p:spPr>
      </p:pic>
    </p:spTree>
    <p:extLst>
      <p:ext uri="{BB962C8B-B14F-4D97-AF65-F5344CB8AC3E}">
        <p14:creationId xmlns:p14="http://schemas.microsoft.com/office/powerpoint/2010/main" val="12381867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wishes to know the experience level of students who wish to attend her events so that she can fine tune her content based on the audience skill gap.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8" y="556200"/>
            <a:ext cx="9870264" cy="5745597"/>
          </a:xfrm>
          <a:prstGeom prst="rect">
            <a:avLst/>
          </a:prstGeom>
        </p:spPr>
      </p:pic>
    </p:spTree>
    <p:extLst>
      <p:ext uri="{BB962C8B-B14F-4D97-AF65-F5344CB8AC3E}">
        <p14:creationId xmlns:p14="http://schemas.microsoft.com/office/powerpoint/2010/main" val="25743007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She also receives from her attendees on their expectations upfront. This is chosen as a small text box where attendees will be able to mention their expectations as a free flowing text.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9" y="556200"/>
            <a:ext cx="9870262" cy="5745597"/>
          </a:xfrm>
          <a:prstGeom prst="rect">
            <a:avLst/>
          </a:prstGeom>
        </p:spPr>
      </p:pic>
    </p:spTree>
    <p:extLst>
      <p:ext uri="{BB962C8B-B14F-4D97-AF65-F5344CB8AC3E}">
        <p14:creationId xmlns:p14="http://schemas.microsoft.com/office/powerpoint/2010/main" val="13093630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Finally the app provides a preview of her event details for her to confirm before creating the event.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69" y="556200"/>
            <a:ext cx="9870262" cy="5745597"/>
          </a:xfrm>
          <a:prstGeom prst="rect">
            <a:avLst/>
          </a:prstGeom>
        </p:spPr>
      </p:pic>
    </p:spTree>
    <p:extLst>
      <p:ext uri="{BB962C8B-B14F-4D97-AF65-F5344CB8AC3E}">
        <p14:creationId xmlns:p14="http://schemas.microsoft.com/office/powerpoint/2010/main" val="15071371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As Daniela creates the event, it gets published for everyone in the university to discover. Interested students can check the event details and register within the app</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10071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allows filtering the events by category…</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0" y="556200"/>
            <a:ext cx="9870260" cy="5745596"/>
          </a:xfrm>
          <a:prstGeom prst="rect">
            <a:avLst/>
          </a:prstGeom>
        </p:spPr>
      </p:pic>
    </p:spTree>
    <p:extLst>
      <p:ext uri="{BB962C8B-B14F-4D97-AF65-F5344CB8AC3E}">
        <p14:creationId xmlns:p14="http://schemas.microsoft.com/office/powerpoint/2010/main" val="29083311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allows filtering the events by category, person who created the event…</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0" y="556200"/>
            <a:ext cx="9870260" cy="5745595"/>
          </a:xfrm>
          <a:prstGeom prst="rect">
            <a:avLst/>
          </a:prstGeom>
        </p:spPr>
      </p:pic>
    </p:spTree>
    <p:extLst>
      <p:ext uri="{BB962C8B-B14F-4D97-AF65-F5344CB8AC3E}">
        <p14:creationId xmlns:p14="http://schemas.microsoft.com/office/powerpoint/2010/main" val="2584596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As Sandra confirms the class, the app provides a couple of options for Sandra to choose from to generate attendance code. This unique code will be shared during class for the students to key in marking their attendance</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Attendance Management</a:t>
            </a:r>
          </a:p>
        </p:txBody>
      </p:sp>
      <p:pic>
        <p:nvPicPr>
          <p:cNvPr id="5" name="Picture 4" descr="Graphical user interface, application, Teams&#10;&#10;Description automatically generated">
            <a:extLst>
              <a:ext uri="{FF2B5EF4-FFF2-40B4-BE49-F238E27FC236}">
                <a16:creationId xmlns:a16="http://schemas.microsoft.com/office/drawing/2014/main" id="{057357BA-B66A-4181-AB95-3F65334A67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7" y="556200"/>
            <a:ext cx="9870267" cy="5745600"/>
          </a:xfrm>
          <a:prstGeom prst="rect">
            <a:avLst/>
          </a:prstGeom>
        </p:spPr>
      </p:pic>
    </p:spTree>
    <p:extLst>
      <p:ext uri="{BB962C8B-B14F-4D97-AF65-F5344CB8AC3E}">
        <p14:creationId xmlns:p14="http://schemas.microsoft.com/office/powerpoint/2010/main" val="31340740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allows filtering the events by category, person who created the event, and based on popularity. It even shows students who have registered for an event encouraging others to register as well.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0" y="556200"/>
            <a:ext cx="9870259" cy="5745595"/>
          </a:xfrm>
          <a:prstGeom prst="rect">
            <a:avLst/>
          </a:prstGeom>
        </p:spPr>
      </p:pic>
    </p:spTree>
    <p:extLst>
      <p:ext uri="{BB962C8B-B14F-4D97-AF65-F5344CB8AC3E}">
        <p14:creationId xmlns:p14="http://schemas.microsoft.com/office/powerpoint/2010/main" val="16780685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431161"/>
          </a:xfrm>
          <a:prstGeom prst="rect">
            <a:avLst/>
          </a:prstGeom>
          <a:noFill/>
        </p:spPr>
        <p:txBody>
          <a:bodyPr wrap="square" rtlCol="0">
            <a:spAutoFit/>
          </a:bodyPr>
          <a:lstStyle/>
          <a:p>
            <a:pPr>
              <a:spcAft>
                <a:spcPts val="600"/>
              </a:spcAft>
            </a:pPr>
            <a:r>
              <a:rPr lang="en-US" b="1" dirty="0">
                <a:latin typeface="Segoe UI" panose="020B0502040204020203" pitchFamily="34" charset="0"/>
                <a:cs typeface="Segoe UI" panose="020B0502040204020203" pitchFamily="34" charset="0"/>
              </a:rPr>
              <a:t>Reta Taylor, Statistics Student</a:t>
            </a:r>
          </a:p>
          <a:p>
            <a:r>
              <a:rPr lang="en-US" sz="1600" dirty="0">
                <a:latin typeface="Segoe UI Semilight" panose="020B0402040204020203" pitchFamily="34" charset="0"/>
                <a:cs typeface="Segoe UI Semilight" panose="020B0402040204020203" pitchFamily="34" charset="0"/>
              </a:rPr>
              <a:t>Reta is a statistics student who is interested in getting into the career of big data analysis and data science. She has done her own preparation but feels it would be helpful for her to join a study group or entry level crash course</a:t>
            </a:r>
          </a:p>
        </p:txBody>
      </p:sp>
      <p:sp>
        <p:nvSpPr>
          <p:cNvPr id="2" name="Oval 1">
            <a:extLst>
              <a:ext uri="{FF2B5EF4-FFF2-40B4-BE49-F238E27FC236}">
                <a16:creationId xmlns:a16="http://schemas.microsoft.com/office/drawing/2014/main" id="{D69A192C-BAD6-4D68-81A8-6E9DCA83DA48}"/>
              </a:ext>
            </a:extLst>
          </p:cNvPr>
          <p:cNvSpPr/>
          <p:nvPr/>
        </p:nvSpPr>
        <p:spPr>
          <a:xfrm>
            <a:off x="791736" y="1976284"/>
            <a:ext cx="903249" cy="903249"/>
          </a:xfrm>
          <a:prstGeom prst="ellipse">
            <a:avLst/>
          </a:pr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96681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Reta Taylor is keen on finding events that will further her career aspirations. She finds a data science event organized in her university and decides to enroll. </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20496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Reta uses the Discover tab in the app to check out the events that are currently happening or scheduled to happen in her campus. She finds that there is a beginner level data science workshop that would be a good fit for her.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0" y="556200"/>
            <a:ext cx="9870259" cy="5745594"/>
          </a:xfrm>
          <a:prstGeom prst="rect">
            <a:avLst/>
          </a:prstGeom>
        </p:spPr>
      </p:pic>
    </p:spTree>
    <p:extLst>
      <p:ext uri="{BB962C8B-B14F-4D97-AF65-F5344CB8AC3E}">
        <p14:creationId xmlns:p14="http://schemas.microsoft.com/office/powerpoint/2010/main" val="36452030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On expressing interest to join, the app pops open a task module with a couple of questions for Reta to fill. She provides her input to the questions and clicks on register</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1" y="556200"/>
            <a:ext cx="9870257" cy="5745594"/>
          </a:xfrm>
          <a:prstGeom prst="rect">
            <a:avLst/>
          </a:prstGeom>
        </p:spPr>
      </p:pic>
    </p:spTree>
    <p:extLst>
      <p:ext uri="{BB962C8B-B14F-4D97-AF65-F5344CB8AC3E}">
        <p14:creationId xmlns:p14="http://schemas.microsoft.com/office/powerpoint/2010/main" val="16116711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A calendar invite is automatically added to Reta’s calendar for the event she registered. It also mentions that Reta will be added to a Team / channel as part of workshop prep.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1" y="556200"/>
            <a:ext cx="9870257" cy="5745593"/>
          </a:xfrm>
          <a:prstGeom prst="rect">
            <a:avLst/>
          </a:prstGeom>
        </p:spPr>
      </p:pic>
    </p:spTree>
    <p:extLst>
      <p:ext uri="{BB962C8B-B14F-4D97-AF65-F5344CB8AC3E}">
        <p14:creationId xmlns:p14="http://schemas.microsoft.com/office/powerpoint/2010/main" val="8984584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dirty="0">
                <a:solidFill>
                  <a:schemeClr val="bg1"/>
                </a:solidFill>
                <a:latin typeface="Segoe UI" panose="020B0502040204020203" pitchFamily="34" charset="0"/>
                <a:cs typeface="Segoe UI" panose="020B0502040204020203" pitchFamily="34" charset="0"/>
              </a:rPr>
              <a:t>As participants registrations come through, the app adds the attendees to a Team chosen by Daniela where she can collaborate and provide further communication to attendees</a:t>
            </a:r>
            <a:endParaRPr lang="en-US" sz="1800"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715123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The app automatically adds members to the Team created by Daniela for the specific event. Bot added to the team posts the welcome message designated by Daniela.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2" y="556200"/>
            <a:ext cx="9870255" cy="5745593"/>
          </a:xfrm>
          <a:prstGeom prst="rect">
            <a:avLst/>
          </a:prstGeom>
        </p:spPr>
      </p:pic>
    </p:spTree>
    <p:extLst>
      <p:ext uri="{BB962C8B-B14F-4D97-AF65-F5344CB8AC3E}">
        <p14:creationId xmlns:p14="http://schemas.microsoft.com/office/powerpoint/2010/main" val="1302755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Pre-read materials and software setup files posted by Daniela are available for attendees to go through, ask questions with the community if required. In addition to the actual event, participants get to meet and be a part of an active data science learner's community.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2" y="556203"/>
            <a:ext cx="9870255" cy="5745592"/>
          </a:xfrm>
          <a:prstGeom prst="rect">
            <a:avLst/>
          </a:prstGeom>
        </p:spPr>
      </p:pic>
    </p:spTree>
    <p:extLst>
      <p:ext uri="{BB962C8B-B14F-4D97-AF65-F5344CB8AC3E}">
        <p14:creationId xmlns:p14="http://schemas.microsoft.com/office/powerpoint/2010/main" val="4080321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dirty="0">
                <a:gradFill>
                  <a:gsLst>
                    <a:gs pos="2917">
                      <a:schemeClr val="tx1"/>
                    </a:gs>
                    <a:gs pos="30000">
                      <a:schemeClr val="tx1"/>
                    </a:gs>
                  </a:gsLst>
                  <a:lin ang="5400000" scaled="0"/>
                </a:gradFill>
              </a:rPr>
              <a:t>Daniela can continue to engage with the participants and make sure they are all prepped for the workshop and have read the pre-read materials required to understand workshop content.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dirty="0">
                <a:ln>
                  <a:noFill/>
                </a:ln>
                <a:solidFill>
                  <a:srgbClr val="4B53BC"/>
                </a:solidFill>
                <a:latin typeface="+mn-lt"/>
                <a:cs typeface="Segoe UI Semibold" panose="020B0702040204020203" pitchFamily="34" charset="0"/>
              </a:rPr>
              <a:t>Education </a:t>
            </a:r>
            <a:r>
              <a:rPr lang="en-IN" sz="1050" spc="0" dirty="0">
                <a:ln>
                  <a:noFill/>
                </a:ln>
                <a:latin typeface="+mn-lt"/>
                <a:cs typeface="Segoe UI Light" panose="020B0502040204020203" pitchFamily="34" charset="0"/>
              </a:rPr>
              <a:t>– Event Finder</a:t>
            </a:r>
          </a:p>
        </p:txBody>
      </p:sp>
      <p:pic>
        <p:nvPicPr>
          <p:cNvPr id="6" name="Picture 5">
            <a:extLst>
              <a:ext uri="{FF2B5EF4-FFF2-40B4-BE49-F238E27FC236}">
                <a16:creationId xmlns:a16="http://schemas.microsoft.com/office/drawing/2014/main" id="{9F2CC14A-9943-42DD-A199-A4CD87CEA1E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160873" y="556203"/>
            <a:ext cx="9870253" cy="5745592"/>
          </a:xfrm>
          <a:prstGeom prst="rect">
            <a:avLst/>
          </a:prstGeom>
        </p:spPr>
      </p:pic>
    </p:spTree>
    <p:extLst>
      <p:ext uri="{BB962C8B-B14F-4D97-AF65-F5344CB8AC3E}">
        <p14:creationId xmlns:p14="http://schemas.microsoft.com/office/powerpoint/2010/main" val="19142605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1_Modern Workplace 2016">
  <a:themeElements>
    <a:clrScheme name="Custom 7">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ern Workplace 2016" id="{438ED011-8D7B-4F66-AF61-9C0F95262BBE}" vid="{9DCA5458-83D4-4BB3-809A-6E3664CC262D}"/>
    </a:ext>
  </a:extLst>
</a:theme>
</file>

<file path=ppt/theme/theme11.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1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5.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5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9.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2" ma:contentTypeDescription="Create a new document." ma:contentTypeScope="" ma:versionID="d02f06a71c76430921e81eb5e58ef58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3402702269d13ac697cfe1994138c5a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ed971524-76e7-40a8-a01a-f99956bd178c" xsi:nil="true"/>
  </documentManagement>
</p:properties>
</file>

<file path=customXml/itemProps1.xml><?xml version="1.0" encoding="utf-8"?>
<ds:datastoreItem xmlns:ds="http://schemas.openxmlformats.org/officeDocument/2006/customXml" ds:itemID="{7537476B-8112-4F42-92F0-D4691ECF09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D58D582-6D93-48F2-9EA2-F62F047CF92A}">
  <ds:schemaRefs>
    <ds:schemaRef ds:uri="http://schemas.microsoft.com/sharepoint/v3/contenttype/forms"/>
  </ds:schemaRefs>
</ds:datastoreItem>
</file>

<file path=customXml/itemProps3.xml><?xml version="1.0" encoding="utf-8"?>
<ds:datastoreItem xmlns:ds="http://schemas.openxmlformats.org/officeDocument/2006/customXml" ds:itemID="{91188C5C-FA4B-4DBA-B088-FB598F6D981C}">
  <ds:schemaRefs>
    <ds:schemaRef ds:uri="http://purl.org/dc/terms/"/>
    <ds:schemaRef ds:uri="0c063171-46b3-44b3-83b1-e19cbc822f8a"/>
    <ds:schemaRef ds:uri="http://schemas.openxmlformats.org/package/2006/metadata/core-properties"/>
    <ds:schemaRef ds:uri="66db73a2-ccdc-4e2f-b019-a0aeaedde434"/>
    <ds:schemaRef ds:uri="http://purl.org/dc/dcmitype/"/>
    <ds:schemaRef ds:uri="http://purl.org/dc/elements/1.1/"/>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www.w3.org/XML/1998/namespace"/>
    <ds:schemaRef ds:uri="ed971524-76e7-40a8-a01a-f99956bd178c"/>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27920</TotalTime>
  <Words>6252</Words>
  <Application>Microsoft Office PowerPoint</Application>
  <PresentationFormat>Widescreen</PresentationFormat>
  <Paragraphs>473</Paragraphs>
  <Slides>106</Slides>
  <Notes>83</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1</vt:i4>
      </vt:variant>
      <vt:variant>
        <vt:lpstr>Slide Titles</vt:lpstr>
      </vt:variant>
      <vt:variant>
        <vt:i4>106</vt:i4>
      </vt:variant>
    </vt:vector>
  </HeadingPairs>
  <TitlesOfParts>
    <vt:vector size="128" baseType="lpstr">
      <vt:lpstr>Arial</vt:lpstr>
      <vt:lpstr>Calibri</vt:lpstr>
      <vt:lpstr>Consolas</vt:lpstr>
      <vt:lpstr>Courier New</vt:lpstr>
      <vt:lpstr>Segoe Pro Semibold</vt:lpstr>
      <vt:lpstr>Segoe UI</vt:lpstr>
      <vt:lpstr>Segoe UI Light</vt:lpstr>
      <vt:lpstr>Segoe UI Semibold</vt:lpstr>
      <vt:lpstr>Segoe UI Semilight</vt:lpstr>
      <vt:lpstr>Wingdings</vt:lpstr>
      <vt:lpstr>6_Microsoft 365 PPT Template - 2018</vt:lpstr>
      <vt:lpstr>1_5-50195_Microsoft_Build_Template</vt:lpstr>
      <vt:lpstr>9-51052_Microsoft_Ready_Template_Light</vt:lpstr>
      <vt:lpstr>1_Microsoft 365 PPT Theme 2019</vt:lpstr>
      <vt:lpstr>1_5-50203_Microsoft_Ignite_Template</vt:lpstr>
      <vt:lpstr>3_Microsoft 365 PPT Template - 2018</vt:lpstr>
      <vt:lpstr>2_5-50203_Microsoft_Ignite_Template</vt:lpstr>
      <vt:lpstr>5_Office 365 PPT Template - 2017</vt:lpstr>
      <vt:lpstr>5-50183_Microsoft_Inspire_Template</vt:lpstr>
      <vt:lpstr>1_Modern Workplace 2016</vt:lpstr>
      <vt:lpstr>1_5-50109_Microsoft_Light_Template</vt:lpstr>
      <vt:lpstr>think-cell Slide</vt:lpstr>
      <vt:lpstr>PowerPoint Presentation</vt:lpstr>
      <vt:lpstr>Contents</vt:lpstr>
      <vt:lpstr>Attendance Management</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Academics Assistant</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Event Finder</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Teamwork - Book of Dreams - Education</dc:title>
  <dc:creator>Nirmal Sundara Raman</dc:creator>
  <cp:lastModifiedBy>Vesa Juvonen</cp:lastModifiedBy>
  <cp:revision>230</cp:revision>
  <dcterms:created xsi:type="dcterms:W3CDTF">2020-02-26T10:22:30Z</dcterms:created>
  <dcterms:modified xsi:type="dcterms:W3CDTF">2021-01-18T20:44:16Z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2020-04-07T12:11:38.4064158Z</vt:lpwstr>
  </property>
  <property fmtid="{D5CDD505-2E9C-101B-9397-08002B2CF9AE}" pid="5" name="MSIP_Label_f42aa342-8706-4288-bd11-ebb85995028c_Name">
    <vt:lpwstr>General</vt:lpwstr>
  </property>
  <property fmtid="{D5CDD505-2E9C-101B-9397-08002B2CF9AE}" pid="6" name="MSIP_Label_f42aa342-8706-4288-bd11-ebb85995028c_ActionId">
    <vt:lpwstr>3af052c0-ece0-4452-9396-4bf1f78bce55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